
<file path=[Content_Types].xml><?xml version="1.0" encoding="utf-8"?>
<Types xmlns="http://schemas.openxmlformats.org/package/2006/content-types">
  <Default Extension="png" ContentType="image/png"/>
  <Default Extension="bmp" ContentType="image/bmp"/>
  <Default Extension="pdf" ContentType="application/pdf"/>
  <Default Extension="rels" ContentType="application/vnd.openxmlformats-package.relationships+xml"/>
  <Default Extension="jpeg" ContentType="image/jpg"/>
  <Default Extension="mov" ContentType="application/movie"/>
  <Default Extension="xml" ContentType="application/xml"/>
  <Default Extension="gif" ContentType="image/gif"/>
  <Default Extension="tif" ContentType="image/tif"/>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slideMasters/slideMaster1.xml" ContentType="application/vnd.openxmlformats-officedocument.presentationml.slideMaster+xml"/>
  <Override PartName="/ppt/theme/theme1.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tableStyles.xml" ContentType="application/vnd.openxmlformats-officedocument.presentationml.tableStyles+xml"/>
  <Override PartName="/ppt/media/image1.jpeg" ContentType="image/jpeg"/>
  <Override PartName="/ppt/media/image2.jpeg" ContentType="image/jpeg"/>
  <Override PartName="/ppt/media/image3.jpeg" ContentType="image/jpeg"/>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officeDocument" Target="ppt/presentation.xml"/><Relationship Id="rId2" Type="http://schemas.openxmlformats.org/officeDocument/2006/relationships/extended-properties" Target="docProps/app.xml"/><Relationship Id="rId1"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1pPr>
    <a:lvl2pPr marL="0" marR="0" indent="3429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2pPr>
    <a:lvl3pPr marL="0" marR="0" indent="6858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3pPr>
    <a:lvl4pPr marL="0" marR="0" indent="10287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4pPr>
    <a:lvl5pPr marL="0" marR="0" indent="13716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5pPr>
    <a:lvl6pPr marL="0" marR="0" indent="17145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6pPr>
    <a:lvl7pPr marL="0" marR="0" indent="20574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7pPr>
    <a:lvl8pPr marL="0" marR="0" indent="24003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8pPr>
    <a:lvl9pPr marL="0" marR="0" indent="27432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noFill/>
        </a:fill>
      </a:tcStyle>
    </a:wholeTbl>
    <a:band2H>
      <a:tcTxStyle b="def" i="def"/>
      <a:tcStyle>
        <a:tcBdr/>
        <a:fill>
          <a:solidFill>
            <a:srgbClr val="CBCBCB">
              <a:alpha val="25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solidFill>
            <a:srgbClr val="CBCBCB">
              <a:alpha val="36000"/>
            </a:srgbClr>
          </a:solidFill>
        </a:fill>
      </a:tcStyle>
    </a:firstCol>
    <a:la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EBEBEB"/>
              </a:solidFill>
              <a:prstDash val="solid"/>
              <a:miter lim="400000"/>
            </a:ln>
          </a:insideH>
          <a:insideV>
            <a:ln w="12700" cap="flat">
              <a:noFill/>
              <a:miter lim="400000"/>
            </a:ln>
          </a:insideV>
        </a:tcBdr>
        <a:fill>
          <a:solidFill>
            <a:schemeClr val="accent1">
              <a:hueOff val="-522454"/>
              <a:satOff val="1153"/>
              <a:lumOff val="13444"/>
            </a:schemeClr>
          </a:solidFill>
        </a:fill>
      </a:tcStyle>
    </a:firstRow>
  </a:tblStyle>
  <a:tblStyle styleId="{C7B018BB-80A7-4F77-B60F-C8B233D01FF8}" styleName="">
    <a:tblBg/>
    <a:wholeTbl>
      <a:tcTxStyle b="off" i="off">
        <a:font>
          <a:latin typeface="Iowan Old Style Roman"/>
          <a:ea typeface="Iowan Old Style Roman"/>
          <a:cs typeface="Iowan Old Style Roman"/>
        </a:font>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wholeTbl>
    <a:band2H>
      <a:tcTxStyle b="def" i="def"/>
      <a:tcStyle>
        <a:tcBdr/>
        <a:fill>
          <a:solidFill>
            <a:srgbClr val="A8A861">
              <a:alpha val="27000"/>
            </a:srgbClr>
          </a:solidFill>
        </a:fill>
      </a:tcStyle>
    </a:band2H>
    <a:firstCol>
      <a:tcTxStyle b="off" i="off">
        <a:font>
          <a:latin typeface="DIN Alternate Bold"/>
          <a:ea typeface="DIN Alternate Bold"/>
          <a:cs typeface="DIN Alternate Bold"/>
        </a:font>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Col>
    <a:lastRow>
      <a:tcTxStyle b="off" i="off">
        <a:font>
          <a:latin typeface="DIN Alternate Bold"/>
          <a:ea typeface="DIN Alternate Bold"/>
          <a:cs typeface="DIN Alternate Bold"/>
        </a:font>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508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Row>
  </a:tblStyle>
  <a:tblStyle styleId="{EEE7283C-3CF3-47DC-8721-378D4A62B228}" styleName="">
    <a:tblBg/>
    <a:wholeTbl>
      <a:tcTxStyle b="off" i="off">
        <a:font>
          <a:latin typeface="Iowan Old Style Roman"/>
          <a:ea typeface="Iowan Old Style Roman"/>
          <a:cs typeface="Iowan Old Style Roman"/>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wholeTbl>
    <a:band2H>
      <a:tcTxStyle b="def" i="def"/>
      <a:tcStyle>
        <a:tcBdr/>
        <a:fill>
          <a:solidFill>
            <a:srgbClr val="A8A861">
              <a:alpha val="27000"/>
            </a:srgbClr>
          </a:solidFill>
        </a:fill>
      </a:tcStyle>
    </a:band2H>
    <a:firstCol>
      <a:tcTxStyle b="off" i="off">
        <a:font>
          <a:latin typeface="DIN Alternate Bold"/>
          <a:ea typeface="DIN Alternate Bold"/>
          <a:cs typeface="DIN Alternate Bold"/>
        </a:font>
        <a:srgbClr val="FFFFFF"/>
      </a:tcTxStyle>
      <a:tcStyle>
        <a:tcBdr>
          <a:left>
            <a:ln w="12700" cap="flat">
              <a:solidFill>
                <a:srgbClr val="FFFDEF"/>
              </a:solidFill>
              <a:prstDash val="solid"/>
              <a:miter lim="400000"/>
            </a:ln>
          </a:left>
          <a:right>
            <a:ln w="12700" cap="flat">
              <a:solidFill>
                <a:srgbClr val="FFFDEF"/>
              </a:solidFill>
              <a:prstDash val="solid"/>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wholeTbl>
    <a:band2H>
      <a:tcTxStyle b="def" i="def"/>
      <a:tcStyle>
        <a:tcBdr/>
        <a:fill>
          <a:solidFill>
            <a:srgbClr val="CBCBCB">
              <a:alpha val="36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25400" cap="flat">
              <a:solidFill>
                <a:schemeClr val="accent3">
                  <a:hueOff val="-256224"/>
                  <a:satOff val="-13732"/>
                  <a:lumOff val="-19712"/>
                  <a:alpha val="61000"/>
                </a:schemeClr>
              </a:solidFill>
              <a:prstDash val="solid"/>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12700" cap="flat">
              <a:noFill/>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wholeTbl>
    <a:band2H>
      <a:tcTxStyle b="def" i="def"/>
      <a:tcStyle>
        <a:tcBdr/>
        <a:fill>
          <a:solidFill>
            <a:srgbClr val="AEAEAE">
              <a:alpha val="25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solidFill>
                <a:srgbClr val="797B80"/>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firstRow>
  </a:tblStyle>
  <a:tblStyle styleId="{2708684C-4D16-4618-839F-0558EEFCDFE6}"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wholeTbl>
    <a:band2H>
      <a:tcTxStyle b="def" i="def"/>
      <a:tcStyle>
        <a:tcBdr/>
        <a:fill>
          <a:solidFill>
            <a:srgbClr val="EDEEEE"/>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solidFill>
                <a:srgbClr val="5C5C5C"/>
              </a:solidFill>
              <a:prstDash val="solid"/>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custDash>
                <a:ds d="200000" sp="200000"/>
              </a:custDash>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noFill/>
              <a:miter lim="400000"/>
            </a:ln>
          </a:top>
          <a:bottom>
            <a:ln w="12700" cap="flat">
              <a:solidFill>
                <a:srgbClr val="5C5C5C"/>
              </a:solidFill>
              <a:prstDash val="solid"/>
              <a:miter lim="400000"/>
            </a:ln>
          </a:bottom>
          <a:insideH>
            <a:ln w="12700" cap="flat">
              <a:solidFill>
                <a:srgbClr val="5C5C5C"/>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7" Type="http://schemas.openxmlformats.org/officeDocument/2006/relationships/notesMaster" Target="notesMasters/notesMaster1.xml"/><Relationship Id="rId2" Type="http://schemas.openxmlformats.org/officeDocument/2006/relationships/viewProps" Target="viewProps.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customXml" Target="../customXml/item3.xml"/><Relationship Id="rId5" Type="http://schemas.openxmlformats.org/officeDocument/2006/relationships/slideMaster" Target="slideMasters/slide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customXml" Target="../customXml/item2.xml"/><Relationship Id="rId4" Type="http://schemas.openxmlformats.org/officeDocument/2006/relationships/tableStyles" Target="tableStyles.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8" Type="http://schemas.openxmlformats.org/officeDocument/2006/relationships/slide" Target="slides/slide1.xml"/><Relationship Id="rId51" Type="http://schemas.openxmlformats.org/officeDocument/2006/relationships/customXml" Target="../customXml/item1.xml"/><Relationship Id="rId3" Type="http://schemas.openxmlformats.org/officeDocument/2006/relationships/commentAuthors" Target="commentAuthors.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20" Type="http://schemas.openxmlformats.org/officeDocument/2006/relationships/slide" Target="slides/slide13.xml"/><Relationship Id="rId41" Type="http://schemas.openxmlformats.org/officeDocument/2006/relationships/slide" Target="slides/slide34.xml"/><Relationship Id="rId1" Type="http://schemas.openxmlformats.org/officeDocument/2006/relationships/presProps" Target="presProps.xml"/><Relationship Id="rId6" Type="http://schemas.openxmlformats.org/officeDocument/2006/relationships/theme" Target="theme/theme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s>
</file>

<file path=ppt/media/image1.jpeg>
</file>

<file path=ppt/media/image1.png>
</file>

<file path=ppt/media/image1.tif>
</file>

<file path=ppt/media/image2.jpeg>
</file>

<file path=ppt/media/image2.png>
</file>

<file path=ppt/media/image2.tif>
</file>

<file path=ppt/media/image3.jpeg>
</file>

<file path=ppt/media/image3.png>
</file>

<file path=ppt/media/image3.tif>
</file>

<file path=ppt/media/image4.png>
</file>

<file path=ppt/media/image4.tif>
</file>

<file path=ppt/media/image5.png>
</file>

<file path=ppt/media/image5.tif>
</file>

<file path=ppt/media/image6.tif>
</file>

<file path=ppt/media/image7.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5" name="Shape 135"/>
          <p:cNvSpPr/>
          <p:nvPr>
            <p:ph type="sldImg"/>
          </p:nvPr>
        </p:nvSpPr>
        <p:spPr>
          <a:xfrm>
            <a:off x="1143000" y="685800"/>
            <a:ext cx="4572000" cy="3429000"/>
          </a:xfrm>
          <a:prstGeom prst="rect">
            <a:avLst/>
          </a:prstGeom>
        </p:spPr>
        <p:txBody>
          <a:bodyPr/>
          <a:lstStyle/>
          <a:p>
            <a:pPr/>
          </a:p>
        </p:txBody>
      </p:sp>
      <p:sp>
        <p:nvSpPr>
          <p:cNvPr id="136" name="Shape 13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ítulo e subtítulo">
    <p:spTree>
      <p:nvGrpSpPr>
        <p:cNvPr id="1" name=""/>
        <p:cNvGrpSpPr/>
        <p:nvPr/>
      </p:nvGrpSpPr>
      <p:grpSpPr>
        <a:xfrm>
          <a:off x="0" y="0"/>
          <a:ext cx="0" cy="0"/>
          <a:chOff x="0" y="0"/>
          <a:chExt cx="0" cy="0"/>
        </a:xfrm>
      </p:grpSpPr>
      <p:sp>
        <p:nvSpPr>
          <p:cNvPr id="11" name="Linha"/>
          <p:cNvSpPr/>
          <p:nvPr/>
        </p:nvSpPr>
        <p:spPr>
          <a:xfrm>
            <a:off x="1016000" y="7874000"/>
            <a:ext cx="22351997" cy="6"/>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2" name="Texto do título"/>
          <p:cNvSpPr txBox="1"/>
          <p:nvPr>
            <p:ph type="title"/>
          </p:nvPr>
        </p:nvSpPr>
        <p:spPr>
          <a:xfrm>
            <a:off x="1016000" y="1016000"/>
            <a:ext cx="22352000" cy="7073900"/>
          </a:xfrm>
          <a:prstGeom prst="rect">
            <a:avLst/>
          </a:prstGeom>
        </p:spPr>
        <p:txBody>
          <a:bodyPr anchor="b"/>
          <a:lstStyle>
            <a:lvl1pPr algn="ctr">
              <a:lnSpc>
                <a:spcPct val="80000"/>
              </a:lnSpc>
              <a:spcBef>
                <a:spcPts val="0"/>
              </a:spcBef>
              <a:defRPr sz="17100">
                <a:solidFill>
                  <a:srgbClr val="5C5C5C"/>
                </a:solidFill>
              </a:defRPr>
            </a:lvl1pPr>
          </a:lstStyle>
          <a:p>
            <a:pPr/>
            <a:r>
              <a:t>Texto do título</a:t>
            </a:r>
          </a:p>
        </p:txBody>
      </p:sp>
      <p:sp>
        <p:nvSpPr>
          <p:cNvPr id="13" name="Nível um…"/>
          <p:cNvSpPr txBox="1"/>
          <p:nvPr>
            <p:ph type="body" sz="half" idx="1"/>
          </p:nvPr>
        </p:nvSpPr>
        <p:spPr>
          <a:xfrm>
            <a:off x="1016000" y="7975600"/>
            <a:ext cx="22352000" cy="4597400"/>
          </a:xfrm>
          <a:prstGeom prst="rect">
            <a:avLst/>
          </a:prstGeom>
        </p:spPr>
        <p:txBody>
          <a:bodyPr/>
          <a:lstStyle>
            <a:lvl1pPr marL="0" indent="0" algn="ctr">
              <a:lnSpc>
                <a:spcPct val="70000"/>
              </a:lnSpc>
              <a:spcBef>
                <a:spcPts val="0"/>
              </a:spcBef>
              <a:buSzTx/>
              <a:buFontTx/>
              <a:buNone/>
              <a:defRPr i="1" sz="7000">
                <a:solidFill>
                  <a:srgbClr val="747676"/>
                </a:solidFill>
              </a:defRPr>
            </a:lvl1pPr>
            <a:lvl2pPr marL="0" indent="0" algn="ctr">
              <a:lnSpc>
                <a:spcPct val="70000"/>
              </a:lnSpc>
              <a:spcBef>
                <a:spcPts val="0"/>
              </a:spcBef>
              <a:buSzTx/>
              <a:buFontTx/>
              <a:buNone/>
              <a:defRPr i="1" sz="7000">
                <a:solidFill>
                  <a:srgbClr val="747676"/>
                </a:solidFill>
              </a:defRPr>
            </a:lvl2pPr>
            <a:lvl3pPr marL="0" indent="0" algn="ctr">
              <a:lnSpc>
                <a:spcPct val="70000"/>
              </a:lnSpc>
              <a:spcBef>
                <a:spcPts val="0"/>
              </a:spcBef>
              <a:buSzTx/>
              <a:buFontTx/>
              <a:buNone/>
              <a:defRPr i="1" sz="7000">
                <a:solidFill>
                  <a:srgbClr val="747676"/>
                </a:solidFill>
              </a:defRPr>
            </a:lvl3pPr>
            <a:lvl4pPr marL="0" indent="0" algn="ctr">
              <a:lnSpc>
                <a:spcPct val="70000"/>
              </a:lnSpc>
              <a:spcBef>
                <a:spcPts val="0"/>
              </a:spcBef>
              <a:buSzTx/>
              <a:buFontTx/>
              <a:buNone/>
              <a:defRPr i="1" sz="7000">
                <a:solidFill>
                  <a:srgbClr val="747676"/>
                </a:solidFill>
              </a:defRPr>
            </a:lvl4pPr>
            <a:lvl5pPr marL="0" indent="0" algn="ctr">
              <a:lnSpc>
                <a:spcPct val="70000"/>
              </a:lnSpc>
              <a:spcBef>
                <a:spcPts val="0"/>
              </a:spcBef>
              <a:buSzTx/>
              <a:buFontTx/>
              <a:buNone/>
              <a:defRPr i="1" sz="7000">
                <a:solidFill>
                  <a:srgbClr val="747676"/>
                </a:solidFill>
              </a:defRPr>
            </a:lvl5pPr>
          </a:lstStyle>
          <a:p>
            <a:pPr/>
            <a:r>
              <a:t>Nível um</a:t>
            </a:r>
          </a:p>
          <a:p>
            <a:pPr lvl="1"/>
            <a:r>
              <a:t>Nível dois</a:t>
            </a:r>
          </a:p>
          <a:p>
            <a:pPr lvl="2"/>
            <a:r>
              <a:t>Nível três</a:t>
            </a:r>
          </a:p>
          <a:p>
            <a:pPr lvl="3"/>
            <a:r>
              <a:t>Nível quatro</a:t>
            </a:r>
          </a:p>
          <a:p>
            <a:pPr lvl="4"/>
            <a:r>
              <a:t>Nível cinco</a:t>
            </a:r>
          </a:p>
        </p:txBody>
      </p:sp>
      <p:sp>
        <p:nvSpPr>
          <p:cNvPr id="14" name="Número do diapositivo"/>
          <p:cNvSpPr txBox="1"/>
          <p:nvPr>
            <p:ph type="sldNum" sz="quarter" idx="2"/>
          </p:nvPr>
        </p:nvSpPr>
        <p:spPr>
          <a:xfrm>
            <a:off x="22944467" y="12922250"/>
            <a:ext cx="419089" cy="4699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itação">
    <p:spTree>
      <p:nvGrpSpPr>
        <p:cNvPr id="1" name=""/>
        <p:cNvGrpSpPr/>
        <p:nvPr/>
      </p:nvGrpSpPr>
      <p:grpSpPr>
        <a:xfrm>
          <a:off x="0" y="0"/>
          <a:ext cx="0" cy="0"/>
          <a:chOff x="0" y="0"/>
          <a:chExt cx="0" cy="0"/>
        </a:xfrm>
      </p:grpSpPr>
      <p:sp>
        <p:nvSpPr>
          <p:cNvPr id="101" name="“"/>
          <p:cNvSpPr txBox="1"/>
          <p:nvPr/>
        </p:nvSpPr>
        <p:spPr>
          <a:xfrm>
            <a:off x="965200" y="1041400"/>
            <a:ext cx="3130550" cy="59563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584200">
              <a:lnSpc>
                <a:spcPct val="800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1" i="0" spc="0" sz="40000">
                <a:solidFill>
                  <a:srgbClr val="E4E4E4"/>
                </a:solidFill>
                <a:latin typeface="Baskerville"/>
                <a:ea typeface="Baskerville"/>
                <a:cs typeface="Baskerville"/>
                <a:sym typeface="Baskerville"/>
              </a:defRPr>
            </a:lvl1pPr>
          </a:lstStyle>
          <a:p>
            <a:pPr/>
            <a:r>
              <a:t>“</a:t>
            </a:r>
          </a:p>
        </p:txBody>
      </p:sp>
      <p:sp>
        <p:nvSpPr>
          <p:cNvPr id="102" name="Digite aqui uma citação."/>
          <p:cNvSpPr txBox="1"/>
          <p:nvPr>
            <p:ph type="body" sz="quarter" idx="21"/>
          </p:nvPr>
        </p:nvSpPr>
        <p:spPr>
          <a:xfrm>
            <a:off x="3632200" y="5442942"/>
            <a:ext cx="19735800" cy="1320801"/>
          </a:xfrm>
          <a:prstGeom prst="rect">
            <a:avLst/>
          </a:prstGeom>
        </p:spPr>
        <p:txBody>
          <a:bodyPr>
            <a:spAutoFit/>
          </a:bodyPr>
          <a:lstStyle>
            <a:lvl1pPr marL="0" indent="0">
              <a:spcBef>
                <a:spcPts val="2300"/>
              </a:spcBef>
              <a:buSzTx/>
              <a:buFontTx/>
              <a:buNone/>
              <a:defRPr sz="7000">
                <a:solidFill>
                  <a:srgbClr val="747676"/>
                </a:solidFill>
              </a:defRPr>
            </a:lvl1pPr>
          </a:lstStyle>
          <a:p>
            <a:pPr/>
            <a:r>
              <a:t>Digite aqui uma citação.</a:t>
            </a:r>
          </a:p>
        </p:txBody>
      </p:sp>
      <p:sp>
        <p:nvSpPr>
          <p:cNvPr id="103" name="-Manuel Macieira"/>
          <p:cNvSpPr txBox="1"/>
          <p:nvPr>
            <p:ph type="body" sz="quarter" idx="22"/>
          </p:nvPr>
        </p:nvSpPr>
        <p:spPr>
          <a:xfrm>
            <a:off x="3632200" y="10756900"/>
            <a:ext cx="19735800" cy="1320800"/>
          </a:xfrm>
          <a:prstGeom prst="rect">
            <a:avLst/>
          </a:prstGeom>
        </p:spPr>
        <p:txBody>
          <a:bodyPr>
            <a:spAutoFit/>
          </a:bodyPr>
          <a:lstStyle>
            <a:lvl1pPr marL="0" indent="0" algn="r">
              <a:lnSpc>
                <a:spcPct val="70000"/>
              </a:lnSpc>
              <a:spcBef>
                <a:spcPts val="2300"/>
              </a:spcBef>
              <a:buSzTx/>
              <a:buFontTx/>
              <a:buNone/>
              <a:defRPr i="1" sz="7000">
                <a:solidFill>
                  <a:srgbClr val="6B6D6D"/>
                </a:solidFill>
              </a:defRPr>
            </a:lvl1pPr>
          </a:lstStyle>
          <a:p>
            <a:pPr/>
            <a:r>
              <a:t>-Manuel Macieira</a:t>
            </a:r>
          </a:p>
        </p:txBody>
      </p:sp>
      <p:sp>
        <p:nvSpPr>
          <p:cNvPr id="104" name="Número do diapositivo"/>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grafia">
    <p:spTree>
      <p:nvGrpSpPr>
        <p:cNvPr id="1" name=""/>
        <p:cNvGrpSpPr/>
        <p:nvPr/>
      </p:nvGrpSpPr>
      <p:grpSpPr>
        <a:xfrm>
          <a:off x="0" y="0"/>
          <a:ext cx="0" cy="0"/>
          <a:chOff x="0" y="0"/>
          <a:chExt cx="0" cy="0"/>
        </a:xfrm>
      </p:grpSpPr>
      <p:sp>
        <p:nvSpPr>
          <p:cNvPr id="111" name="118295074_2675x2907.jpeg"/>
          <p:cNvSpPr/>
          <p:nvPr>
            <p:ph type="pic" idx="21"/>
          </p:nvPr>
        </p:nvSpPr>
        <p:spPr>
          <a:xfrm>
            <a:off x="-127000" y="-2540000"/>
            <a:ext cx="24637999" cy="26768159"/>
          </a:xfrm>
          <a:prstGeom prst="rect">
            <a:avLst/>
          </a:prstGeom>
        </p:spPr>
        <p:txBody>
          <a:bodyPr lIns="91439" tIns="45719" rIns="91439" bIns="45719">
            <a:noAutofit/>
          </a:bodyPr>
          <a:lstStyle/>
          <a:p>
            <a:pPr/>
          </a:p>
        </p:txBody>
      </p:sp>
      <p:sp>
        <p:nvSpPr>
          <p:cNvPr id="112" name="Número do diapositivo"/>
          <p:cNvSpPr txBox="1"/>
          <p:nvPr>
            <p:ph type="sldNum" sz="quarter" idx="2"/>
          </p:nvPr>
        </p:nvSpPr>
        <p:spPr>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Em branco">
    <p:spTree>
      <p:nvGrpSpPr>
        <p:cNvPr id="1" name=""/>
        <p:cNvGrpSpPr/>
        <p:nvPr/>
      </p:nvGrpSpPr>
      <p:grpSpPr>
        <a:xfrm>
          <a:off x="0" y="0"/>
          <a:ext cx="0" cy="0"/>
          <a:chOff x="0" y="0"/>
          <a:chExt cx="0" cy="0"/>
        </a:xfrm>
      </p:grpSpPr>
      <p:sp>
        <p:nvSpPr>
          <p:cNvPr id="119" name="Número do diapositivo"/>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사용자 지정 레이아웃">
    <p:spTree>
      <p:nvGrpSpPr>
        <p:cNvPr id="1" name=""/>
        <p:cNvGrpSpPr/>
        <p:nvPr/>
      </p:nvGrpSpPr>
      <p:grpSpPr>
        <a:xfrm>
          <a:off x="0" y="0"/>
          <a:ext cx="0" cy="0"/>
          <a:chOff x="0" y="0"/>
          <a:chExt cx="0" cy="0"/>
        </a:xfrm>
      </p:grpSpPr>
      <p:pic>
        <p:nvPicPr>
          <p:cNvPr id="126" name="그림 5" descr="그림 5"/>
          <p:cNvPicPr>
            <a:picLocks noChangeAspect="1"/>
          </p:cNvPicPr>
          <p:nvPr/>
        </p:nvPicPr>
        <p:blipFill>
          <a:blip r:embed="rId2">
            <a:extLst/>
          </a:blip>
          <a:stretch>
            <a:fillRect/>
          </a:stretch>
        </p:blipFill>
        <p:spPr>
          <a:xfrm>
            <a:off x="12709" y="2479"/>
            <a:ext cx="24380802" cy="13714202"/>
          </a:xfrm>
          <a:prstGeom prst="rect">
            <a:avLst/>
          </a:prstGeom>
          <a:ln w="12700">
            <a:miter lim="400000"/>
          </a:ln>
        </p:spPr>
      </p:pic>
      <p:sp>
        <p:nvSpPr>
          <p:cNvPr id="127" name="Nível um…"/>
          <p:cNvSpPr txBox="1"/>
          <p:nvPr>
            <p:ph type="body" idx="1"/>
          </p:nvPr>
        </p:nvSpPr>
        <p:spPr>
          <a:xfrm>
            <a:off x="1231741" y="2971157"/>
            <a:ext cx="21942746" cy="9649071"/>
          </a:xfrm>
          <a:prstGeom prst="rect">
            <a:avLst/>
          </a:prstGeom>
        </p:spPr>
        <p:txBody>
          <a:bodyPr lIns="99570" tIns="99570" rIns="99570" bIns="99570"/>
          <a:lstStyle>
            <a:lvl1pPr marL="746767" indent="-746767" defTabSz="1991379">
              <a:spcBef>
                <a:spcPts val="900"/>
              </a:spcBef>
              <a:buSzTx/>
              <a:buFontTx/>
              <a:buNone/>
              <a:defRPr i="1" sz="4000">
                <a:solidFill>
                  <a:srgbClr val="0D0D0D"/>
                </a:solidFill>
                <a:latin typeface="Trebuchet MS"/>
                <a:ea typeface="Trebuchet MS"/>
                <a:cs typeface="Trebuchet MS"/>
                <a:sym typeface="Trebuchet MS"/>
              </a:defRPr>
            </a:lvl1pPr>
            <a:lvl2pPr marL="746767" indent="-248922" defTabSz="1991379">
              <a:spcBef>
                <a:spcPts val="900"/>
              </a:spcBef>
              <a:buSzTx/>
              <a:buFontTx/>
              <a:buNone/>
              <a:defRPr i="1" sz="4000">
                <a:solidFill>
                  <a:srgbClr val="0D0D0D"/>
                </a:solidFill>
                <a:latin typeface="Trebuchet MS"/>
                <a:ea typeface="Trebuchet MS"/>
                <a:cs typeface="Trebuchet MS"/>
                <a:sym typeface="Trebuchet MS"/>
              </a:defRPr>
            </a:lvl2pPr>
            <a:lvl3pPr marL="746767" indent="248922" defTabSz="1991379">
              <a:spcBef>
                <a:spcPts val="900"/>
              </a:spcBef>
              <a:buSzTx/>
              <a:buFontTx/>
              <a:buNone/>
              <a:defRPr i="1" sz="4000">
                <a:solidFill>
                  <a:srgbClr val="0D0D0D"/>
                </a:solidFill>
                <a:latin typeface="Trebuchet MS"/>
                <a:ea typeface="Trebuchet MS"/>
                <a:cs typeface="Trebuchet MS"/>
                <a:sym typeface="Trebuchet MS"/>
              </a:defRPr>
            </a:lvl3pPr>
            <a:lvl4pPr marL="746767" indent="746767" defTabSz="1991379">
              <a:spcBef>
                <a:spcPts val="900"/>
              </a:spcBef>
              <a:buSzTx/>
              <a:buFontTx/>
              <a:buNone/>
              <a:defRPr i="1" sz="4000">
                <a:solidFill>
                  <a:srgbClr val="0D0D0D"/>
                </a:solidFill>
                <a:latin typeface="Trebuchet MS"/>
                <a:ea typeface="Trebuchet MS"/>
                <a:cs typeface="Trebuchet MS"/>
                <a:sym typeface="Trebuchet MS"/>
              </a:defRPr>
            </a:lvl4pPr>
            <a:lvl5pPr marL="746767" indent="1244612" defTabSz="1991379">
              <a:spcBef>
                <a:spcPts val="900"/>
              </a:spcBef>
              <a:buSzTx/>
              <a:buFontTx/>
              <a:buNone/>
              <a:defRPr i="1" sz="4000">
                <a:solidFill>
                  <a:srgbClr val="0D0D0D"/>
                </a:solidFill>
                <a:latin typeface="Trebuchet MS"/>
                <a:ea typeface="Trebuchet MS"/>
                <a:cs typeface="Trebuchet MS"/>
                <a:sym typeface="Trebuchet MS"/>
              </a:defRPr>
            </a:lvl5pPr>
          </a:lstStyle>
          <a:p>
            <a:pPr/>
            <a:r>
              <a:t>Nível um</a:t>
            </a:r>
          </a:p>
          <a:p>
            <a:pPr lvl="1"/>
            <a:r>
              <a:t>Nível dois</a:t>
            </a:r>
          </a:p>
          <a:p>
            <a:pPr lvl="2"/>
            <a:r>
              <a:t>Nível três</a:t>
            </a:r>
          </a:p>
          <a:p>
            <a:pPr lvl="3"/>
            <a:r>
              <a:t>Nível quatro</a:t>
            </a:r>
          </a:p>
          <a:p>
            <a:pPr lvl="4"/>
            <a:r>
              <a:t>Nível cinco</a:t>
            </a:r>
          </a:p>
        </p:txBody>
      </p:sp>
      <p:sp>
        <p:nvSpPr>
          <p:cNvPr id="128" name="Texto do título"/>
          <p:cNvSpPr txBox="1"/>
          <p:nvPr>
            <p:ph type="title"/>
          </p:nvPr>
        </p:nvSpPr>
        <p:spPr>
          <a:xfrm>
            <a:off x="1231740" y="378868"/>
            <a:ext cx="21942746" cy="1597506"/>
          </a:xfrm>
          <a:prstGeom prst="rect">
            <a:avLst/>
          </a:prstGeom>
        </p:spPr>
        <p:txBody>
          <a:bodyPr lIns="99570" tIns="99570" rIns="99570" bIns="99570" anchor="ctr"/>
          <a:lstStyle>
            <a:lvl1pPr defTabSz="1991379">
              <a:spcBef>
                <a:spcPts val="0"/>
              </a:spcBef>
              <a:defRPr b="1" cap="none" sz="8000">
                <a:solidFill>
                  <a:srgbClr val="FFFFFF"/>
                </a:solidFill>
                <a:latin typeface="Trebuchet MS"/>
                <a:ea typeface="Trebuchet MS"/>
                <a:cs typeface="Trebuchet MS"/>
                <a:sym typeface="Trebuchet MS"/>
              </a:defRPr>
            </a:lvl1pPr>
          </a:lstStyle>
          <a:p>
            <a:pPr/>
            <a:r>
              <a:t>Texto do título</a:t>
            </a:r>
          </a:p>
        </p:txBody>
      </p:sp>
      <p:sp>
        <p:nvSpPr>
          <p:cNvPr id="129" name="Número do diapositivo"/>
          <p:cNvSpPr txBox="1"/>
          <p:nvPr>
            <p:ph type="sldNum" sz="quarter" idx="2"/>
          </p:nvPr>
        </p:nvSpPr>
        <p:spPr>
          <a:xfrm>
            <a:off x="22616323" y="12935305"/>
            <a:ext cx="558164" cy="580141"/>
          </a:xfrm>
          <a:prstGeom prst="rect">
            <a:avLst/>
          </a:prstGeom>
        </p:spPr>
        <p:txBody>
          <a:bodyPr lIns="99570" tIns="99570" rIns="99570" bIns="99570" anchor="ctr"/>
          <a:lstStyle>
            <a:lvl1pPr defTabSz="1991379">
              <a:defRPr sz="2600">
                <a:solidFill>
                  <a:srgbClr val="888888"/>
                </a:solidFill>
                <a:latin typeface="Trebuchet MS"/>
                <a:ea typeface="Trebuchet MS"/>
                <a:cs typeface="Trebuchet MS"/>
                <a:sym typeface="Trebuchet M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grafia - horizontal">
    <p:spTree>
      <p:nvGrpSpPr>
        <p:cNvPr id="1" name=""/>
        <p:cNvGrpSpPr/>
        <p:nvPr/>
      </p:nvGrpSpPr>
      <p:grpSpPr>
        <a:xfrm>
          <a:off x="0" y="0"/>
          <a:ext cx="0" cy="0"/>
          <a:chOff x="0" y="0"/>
          <a:chExt cx="0" cy="0"/>
        </a:xfrm>
      </p:grpSpPr>
      <p:sp>
        <p:nvSpPr>
          <p:cNvPr id="21" name="118295074_2675x2907.jpeg"/>
          <p:cNvSpPr/>
          <p:nvPr>
            <p:ph type="pic" idx="21"/>
          </p:nvPr>
        </p:nvSpPr>
        <p:spPr>
          <a:xfrm>
            <a:off x="-38100" y="-4394200"/>
            <a:ext cx="24460199" cy="26574989"/>
          </a:xfrm>
          <a:prstGeom prst="rect">
            <a:avLst/>
          </a:prstGeom>
        </p:spPr>
        <p:txBody>
          <a:bodyPr lIns="91439" tIns="45719" rIns="91439" bIns="45719">
            <a:noAutofit/>
          </a:bodyPr>
          <a:lstStyle/>
          <a:p>
            <a:pPr/>
          </a:p>
        </p:txBody>
      </p:sp>
      <p:sp>
        <p:nvSpPr>
          <p:cNvPr id="22" name="Retângulo"/>
          <p:cNvSpPr/>
          <p:nvPr>
            <p:ph type="body" sz="half" idx="22"/>
          </p:nvPr>
        </p:nvSpPr>
        <p:spPr>
          <a:xfrm>
            <a:off x="0" y="7620000"/>
            <a:ext cx="24384000" cy="5080000"/>
          </a:xfrm>
          <a:prstGeom prst="rect">
            <a:avLst/>
          </a:prstGeom>
          <a:solidFill>
            <a:srgbClr val="FFFFFF"/>
          </a:solidFill>
        </p:spPr>
        <p:txBody>
          <a:bodyPr anchor="ctr">
            <a:noAutofit/>
          </a:bodyPr>
          <a:lstStyle/>
          <a:p>
            <a:pPr marL="0" indent="0" algn="ctr">
              <a:spcBef>
                <a:spcPts val="0"/>
              </a:spcBef>
              <a:buSzTx/>
              <a:buFontTx/>
              <a:buNone/>
              <a:defRPr sz="3500">
                <a:latin typeface="DIN Alternate Bold"/>
                <a:ea typeface="DIN Alternate Bold"/>
                <a:cs typeface="DIN Alternate Bold"/>
                <a:sym typeface="DIN Alternate Bold"/>
              </a:defRPr>
            </a:pPr>
          </a:p>
        </p:txBody>
      </p:sp>
      <p:sp>
        <p:nvSpPr>
          <p:cNvPr id="23" name="Linha"/>
          <p:cNvSpPr/>
          <p:nvPr/>
        </p:nvSpPr>
        <p:spPr>
          <a:xfrm>
            <a:off x="1016000" y="10718800"/>
            <a:ext cx="22352002" cy="6"/>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4" name="Texto do título"/>
          <p:cNvSpPr txBox="1"/>
          <p:nvPr>
            <p:ph type="title"/>
          </p:nvPr>
        </p:nvSpPr>
        <p:spPr>
          <a:xfrm>
            <a:off x="1016000" y="7823200"/>
            <a:ext cx="22352000" cy="3111500"/>
          </a:xfrm>
          <a:prstGeom prst="rect">
            <a:avLst/>
          </a:prstGeom>
        </p:spPr>
        <p:txBody>
          <a:bodyPr anchor="b"/>
          <a:lstStyle>
            <a:lvl1pPr algn="r">
              <a:lnSpc>
                <a:spcPct val="80000"/>
              </a:lnSpc>
              <a:spcBef>
                <a:spcPts val="0"/>
              </a:spcBef>
              <a:defRPr sz="17100">
                <a:solidFill>
                  <a:srgbClr val="5C5C5C"/>
                </a:solidFill>
              </a:defRPr>
            </a:lvl1pPr>
          </a:lstStyle>
          <a:p>
            <a:pPr/>
            <a:r>
              <a:t>Texto do título</a:t>
            </a:r>
          </a:p>
        </p:txBody>
      </p:sp>
      <p:sp>
        <p:nvSpPr>
          <p:cNvPr id="25" name="Nível um…"/>
          <p:cNvSpPr txBox="1"/>
          <p:nvPr>
            <p:ph type="body" sz="quarter" idx="1"/>
          </p:nvPr>
        </p:nvSpPr>
        <p:spPr>
          <a:xfrm>
            <a:off x="1016000" y="10795000"/>
            <a:ext cx="22352000" cy="1727200"/>
          </a:xfrm>
          <a:prstGeom prst="rect">
            <a:avLst/>
          </a:prstGeom>
        </p:spPr>
        <p:txBody>
          <a:bodyPr/>
          <a:lstStyle>
            <a:lvl1pPr marL="0" indent="0" algn="r">
              <a:lnSpc>
                <a:spcPct val="70000"/>
              </a:lnSpc>
              <a:spcBef>
                <a:spcPts val="800"/>
              </a:spcBef>
              <a:buSzTx/>
              <a:buFontTx/>
              <a:buNone/>
              <a:defRPr i="1" sz="7000">
                <a:solidFill>
                  <a:srgbClr val="747676"/>
                </a:solidFill>
              </a:defRPr>
            </a:lvl1pPr>
            <a:lvl2pPr marL="0" indent="0" algn="r">
              <a:lnSpc>
                <a:spcPct val="70000"/>
              </a:lnSpc>
              <a:spcBef>
                <a:spcPts val="800"/>
              </a:spcBef>
              <a:buSzTx/>
              <a:buFontTx/>
              <a:buNone/>
              <a:defRPr i="1" sz="7000">
                <a:solidFill>
                  <a:srgbClr val="747676"/>
                </a:solidFill>
              </a:defRPr>
            </a:lvl2pPr>
            <a:lvl3pPr marL="0" indent="0" algn="r">
              <a:lnSpc>
                <a:spcPct val="70000"/>
              </a:lnSpc>
              <a:spcBef>
                <a:spcPts val="800"/>
              </a:spcBef>
              <a:buSzTx/>
              <a:buFontTx/>
              <a:buNone/>
              <a:defRPr i="1" sz="7000">
                <a:solidFill>
                  <a:srgbClr val="747676"/>
                </a:solidFill>
              </a:defRPr>
            </a:lvl3pPr>
            <a:lvl4pPr marL="0" indent="0" algn="r">
              <a:lnSpc>
                <a:spcPct val="70000"/>
              </a:lnSpc>
              <a:spcBef>
                <a:spcPts val="800"/>
              </a:spcBef>
              <a:buSzTx/>
              <a:buFontTx/>
              <a:buNone/>
              <a:defRPr i="1" sz="7000">
                <a:solidFill>
                  <a:srgbClr val="747676"/>
                </a:solidFill>
              </a:defRPr>
            </a:lvl4pPr>
            <a:lvl5pPr marL="0" indent="0" algn="r">
              <a:lnSpc>
                <a:spcPct val="70000"/>
              </a:lnSpc>
              <a:spcBef>
                <a:spcPts val="800"/>
              </a:spcBef>
              <a:buSzTx/>
              <a:buFontTx/>
              <a:buNone/>
              <a:defRPr i="1" sz="7000">
                <a:solidFill>
                  <a:srgbClr val="747676"/>
                </a:solidFill>
              </a:defRPr>
            </a:lvl5pPr>
          </a:lstStyle>
          <a:p>
            <a:pPr/>
            <a:r>
              <a:t>Nível um</a:t>
            </a:r>
          </a:p>
          <a:p>
            <a:pPr lvl="1"/>
            <a:r>
              <a:t>Nível dois</a:t>
            </a:r>
          </a:p>
          <a:p>
            <a:pPr lvl="2"/>
            <a:r>
              <a:t>Nível três</a:t>
            </a:r>
          </a:p>
          <a:p>
            <a:pPr lvl="3"/>
            <a:r>
              <a:t>Nível quatro</a:t>
            </a:r>
          </a:p>
          <a:p>
            <a:pPr lvl="4"/>
            <a:r>
              <a:t>Nível cinco</a:t>
            </a:r>
          </a:p>
        </p:txBody>
      </p:sp>
      <p:sp>
        <p:nvSpPr>
          <p:cNvPr id="26" name="Número do diapositivo"/>
          <p:cNvSpPr txBox="1"/>
          <p:nvPr>
            <p:ph type="sldNum" sz="quarter" idx="2"/>
          </p:nvPr>
        </p:nvSpPr>
        <p:spPr>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 centro">
    <p:spTree>
      <p:nvGrpSpPr>
        <p:cNvPr id="1" name=""/>
        <p:cNvGrpSpPr/>
        <p:nvPr/>
      </p:nvGrpSpPr>
      <p:grpSpPr>
        <a:xfrm>
          <a:off x="0" y="0"/>
          <a:ext cx="0" cy="0"/>
          <a:chOff x="0" y="0"/>
          <a:chExt cx="0" cy="0"/>
        </a:xfrm>
      </p:grpSpPr>
      <p:sp>
        <p:nvSpPr>
          <p:cNvPr id="33" name="Texto do título"/>
          <p:cNvSpPr txBox="1"/>
          <p:nvPr>
            <p:ph type="title"/>
          </p:nvPr>
        </p:nvSpPr>
        <p:spPr>
          <a:xfrm>
            <a:off x="1016000" y="1016000"/>
            <a:ext cx="22352000" cy="7073900"/>
          </a:xfrm>
          <a:prstGeom prst="rect">
            <a:avLst/>
          </a:prstGeom>
        </p:spPr>
        <p:txBody>
          <a:bodyPr anchor="b"/>
          <a:lstStyle>
            <a:lvl1pPr algn="ctr">
              <a:lnSpc>
                <a:spcPct val="80000"/>
              </a:lnSpc>
              <a:spcBef>
                <a:spcPts val="0"/>
              </a:spcBef>
              <a:defRPr sz="17100">
                <a:solidFill>
                  <a:srgbClr val="5C5C5C"/>
                </a:solidFill>
              </a:defRPr>
            </a:lvl1pPr>
          </a:lstStyle>
          <a:p>
            <a:pPr/>
            <a:r>
              <a:t>Texto do título</a:t>
            </a:r>
          </a:p>
        </p:txBody>
      </p:sp>
      <p:sp>
        <p:nvSpPr>
          <p:cNvPr id="34" name="Número do diapositivo"/>
          <p:cNvSpPr txBox="1"/>
          <p:nvPr>
            <p:ph type="sldNum" sz="quarter" idx="2"/>
          </p:nvPr>
        </p:nvSpPr>
        <p:spPr>
          <a:xfrm>
            <a:off x="22948900" y="12922250"/>
            <a:ext cx="419088" cy="4699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grafia - vertical">
    <p:spTree>
      <p:nvGrpSpPr>
        <p:cNvPr id="1" name=""/>
        <p:cNvGrpSpPr/>
        <p:nvPr/>
      </p:nvGrpSpPr>
      <p:grpSpPr>
        <a:xfrm>
          <a:off x="0" y="0"/>
          <a:ext cx="0" cy="0"/>
          <a:chOff x="0" y="0"/>
          <a:chExt cx="0" cy="0"/>
        </a:xfrm>
      </p:grpSpPr>
      <p:sp>
        <p:nvSpPr>
          <p:cNvPr id="41" name="Linha"/>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42" name="182429520_1646x1646.jpeg"/>
          <p:cNvSpPr/>
          <p:nvPr>
            <p:ph type="pic" idx="21"/>
          </p:nvPr>
        </p:nvSpPr>
        <p:spPr>
          <a:xfrm>
            <a:off x="12306300" y="-114300"/>
            <a:ext cx="13931900" cy="13931900"/>
          </a:xfrm>
          <a:prstGeom prst="rect">
            <a:avLst/>
          </a:prstGeom>
        </p:spPr>
        <p:txBody>
          <a:bodyPr lIns="91439" tIns="45719" rIns="91439" bIns="45719">
            <a:noAutofit/>
          </a:bodyPr>
          <a:lstStyle/>
          <a:p>
            <a:pPr/>
          </a:p>
        </p:txBody>
      </p:sp>
      <p:sp>
        <p:nvSpPr>
          <p:cNvPr id="43" name="Texto do título"/>
          <p:cNvSpPr txBox="1"/>
          <p:nvPr>
            <p:ph type="title"/>
          </p:nvPr>
        </p:nvSpPr>
        <p:spPr>
          <a:xfrm>
            <a:off x="1016000" y="1155700"/>
            <a:ext cx="12090400" cy="9779000"/>
          </a:xfrm>
          <a:prstGeom prst="rect">
            <a:avLst/>
          </a:prstGeom>
        </p:spPr>
        <p:txBody>
          <a:bodyPr anchor="b"/>
          <a:lstStyle>
            <a:lvl1pPr algn="r">
              <a:lnSpc>
                <a:spcPct val="80000"/>
              </a:lnSpc>
              <a:spcBef>
                <a:spcPts val="0"/>
              </a:spcBef>
              <a:defRPr sz="17100">
                <a:solidFill>
                  <a:srgbClr val="5C5C5C"/>
                </a:solidFill>
              </a:defRPr>
            </a:lvl1pPr>
          </a:lstStyle>
          <a:p>
            <a:pPr/>
            <a:r>
              <a:t>Texto do título</a:t>
            </a:r>
          </a:p>
        </p:txBody>
      </p:sp>
      <p:sp>
        <p:nvSpPr>
          <p:cNvPr id="44" name="Nível um…"/>
          <p:cNvSpPr txBox="1"/>
          <p:nvPr>
            <p:ph type="body" sz="quarter" idx="1"/>
          </p:nvPr>
        </p:nvSpPr>
        <p:spPr>
          <a:xfrm>
            <a:off x="1016000" y="10795000"/>
            <a:ext cx="12090400" cy="1905000"/>
          </a:xfrm>
          <a:prstGeom prst="rect">
            <a:avLst/>
          </a:prstGeom>
        </p:spPr>
        <p:txBody>
          <a:bodyPr/>
          <a:lstStyle>
            <a:lvl1pPr marL="0" indent="0" algn="r">
              <a:lnSpc>
                <a:spcPct val="70000"/>
              </a:lnSpc>
              <a:spcBef>
                <a:spcPts val="800"/>
              </a:spcBef>
              <a:buSzTx/>
              <a:buFontTx/>
              <a:buNone/>
              <a:defRPr i="1" sz="7000">
                <a:solidFill>
                  <a:srgbClr val="747676"/>
                </a:solidFill>
              </a:defRPr>
            </a:lvl1pPr>
            <a:lvl2pPr marL="0" indent="0" algn="r">
              <a:lnSpc>
                <a:spcPct val="70000"/>
              </a:lnSpc>
              <a:spcBef>
                <a:spcPts val="800"/>
              </a:spcBef>
              <a:buSzTx/>
              <a:buFontTx/>
              <a:buNone/>
              <a:defRPr i="1" sz="7000">
                <a:solidFill>
                  <a:srgbClr val="747676"/>
                </a:solidFill>
              </a:defRPr>
            </a:lvl2pPr>
            <a:lvl3pPr marL="0" indent="0" algn="r">
              <a:lnSpc>
                <a:spcPct val="70000"/>
              </a:lnSpc>
              <a:spcBef>
                <a:spcPts val="800"/>
              </a:spcBef>
              <a:buSzTx/>
              <a:buFontTx/>
              <a:buNone/>
              <a:defRPr i="1" sz="7000">
                <a:solidFill>
                  <a:srgbClr val="747676"/>
                </a:solidFill>
              </a:defRPr>
            </a:lvl3pPr>
            <a:lvl4pPr marL="0" indent="0" algn="r">
              <a:lnSpc>
                <a:spcPct val="70000"/>
              </a:lnSpc>
              <a:spcBef>
                <a:spcPts val="800"/>
              </a:spcBef>
              <a:buSzTx/>
              <a:buFontTx/>
              <a:buNone/>
              <a:defRPr i="1" sz="7000">
                <a:solidFill>
                  <a:srgbClr val="747676"/>
                </a:solidFill>
              </a:defRPr>
            </a:lvl4pPr>
            <a:lvl5pPr marL="0" indent="0" algn="r">
              <a:lnSpc>
                <a:spcPct val="70000"/>
              </a:lnSpc>
              <a:spcBef>
                <a:spcPts val="800"/>
              </a:spcBef>
              <a:buSzTx/>
              <a:buFontTx/>
              <a:buNone/>
              <a:defRPr i="1" sz="7000">
                <a:solidFill>
                  <a:srgbClr val="747676"/>
                </a:solidFill>
              </a:defRPr>
            </a:lvl5pPr>
          </a:lstStyle>
          <a:p>
            <a:pPr/>
            <a:r>
              <a:t>Nível um</a:t>
            </a:r>
          </a:p>
          <a:p>
            <a:pPr lvl="1"/>
            <a:r>
              <a:t>Nível dois</a:t>
            </a:r>
          </a:p>
          <a:p>
            <a:pPr lvl="2"/>
            <a:r>
              <a:t>Nível três</a:t>
            </a:r>
          </a:p>
          <a:p>
            <a:pPr lvl="3"/>
            <a:r>
              <a:t>Nível quatro</a:t>
            </a:r>
          </a:p>
          <a:p>
            <a:pPr lvl="4"/>
            <a:r>
              <a:t>Nível cinco</a:t>
            </a:r>
          </a:p>
        </p:txBody>
      </p:sp>
      <p:sp>
        <p:nvSpPr>
          <p:cNvPr id="45" name="Número do diapositivo"/>
          <p:cNvSpPr txBox="1"/>
          <p:nvPr>
            <p:ph type="sldNum" sz="quarter" idx="2"/>
          </p:nvPr>
        </p:nvSpPr>
        <p:spPr>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 topo">
    <p:spTree>
      <p:nvGrpSpPr>
        <p:cNvPr id="1" name=""/>
        <p:cNvGrpSpPr/>
        <p:nvPr/>
      </p:nvGrpSpPr>
      <p:grpSpPr>
        <a:xfrm>
          <a:off x="0" y="0"/>
          <a:ext cx="0" cy="0"/>
          <a:chOff x="0" y="0"/>
          <a:chExt cx="0" cy="0"/>
        </a:xfrm>
      </p:grpSpPr>
      <p:sp>
        <p:nvSpPr>
          <p:cNvPr id="52"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53" name="Texto do título"/>
          <p:cNvSpPr txBox="1"/>
          <p:nvPr>
            <p:ph type="title"/>
          </p:nvPr>
        </p:nvSpPr>
        <p:spPr>
          <a:prstGeom prst="rect">
            <a:avLst/>
          </a:prstGeom>
        </p:spPr>
        <p:txBody>
          <a:bodyPr/>
          <a:lstStyle/>
          <a:p>
            <a:pPr/>
            <a:r>
              <a:t>Texto do título</a:t>
            </a:r>
          </a:p>
        </p:txBody>
      </p:sp>
      <p:sp>
        <p:nvSpPr>
          <p:cNvPr id="54" name="Número do diapositivo"/>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e marcas">
    <p:spTree>
      <p:nvGrpSpPr>
        <p:cNvPr id="1" name=""/>
        <p:cNvGrpSpPr/>
        <p:nvPr/>
      </p:nvGrpSpPr>
      <p:grpSpPr>
        <a:xfrm>
          <a:off x="0" y="0"/>
          <a:ext cx="0" cy="0"/>
          <a:chOff x="0" y="0"/>
          <a:chExt cx="0" cy="0"/>
        </a:xfrm>
      </p:grpSpPr>
      <p:sp>
        <p:nvSpPr>
          <p:cNvPr id="61"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62" name="Texto do título"/>
          <p:cNvSpPr txBox="1"/>
          <p:nvPr>
            <p:ph type="title"/>
          </p:nvPr>
        </p:nvSpPr>
        <p:spPr>
          <a:prstGeom prst="rect">
            <a:avLst/>
          </a:prstGeom>
        </p:spPr>
        <p:txBody>
          <a:bodyPr/>
          <a:lstStyle/>
          <a:p>
            <a:pPr/>
            <a:r>
              <a:t>Texto do título</a:t>
            </a:r>
          </a:p>
        </p:txBody>
      </p:sp>
      <p:sp>
        <p:nvSpPr>
          <p:cNvPr id="63" name="Nível um…"/>
          <p:cNvSpPr txBox="1"/>
          <p:nvPr>
            <p:ph type="body" idx="1"/>
          </p:nvPr>
        </p:nvSpPr>
        <p:spPr>
          <a:prstGeom prst="rect">
            <a:avLst/>
          </a:prstGeom>
        </p:spPr>
        <p:txBody>
          <a:bodyPr/>
          <a:lstStyle/>
          <a:p>
            <a:pPr/>
            <a:r>
              <a:t>Nível um</a:t>
            </a:r>
          </a:p>
          <a:p>
            <a:pPr lvl="1"/>
            <a:r>
              <a:t>Nível dois</a:t>
            </a:r>
          </a:p>
          <a:p>
            <a:pPr lvl="2"/>
            <a:r>
              <a:t>Nível três</a:t>
            </a:r>
          </a:p>
          <a:p>
            <a:pPr lvl="3"/>
            <a:r>
              <a:t>Nível quatro</a:t>
            </a:r>
          </a:p>
          <a:p>
            <a:pPr lvl="4"/>
            <a:r>
              <a:t>Nível cinco</a:t>
            </a:r>
          </a:p>
        </p:txBody>
      </p:sp>
      <p:sp>
        <p:nvSpPr>
          <p:cNvPr id="64" name="Número do diapositivo"/>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marcas e fotografia">
    <p:spTree>
      <p:nvGrpSpPr>
        <p:cNvPr id="1" name=""/>
        <p:cNvGrpSpPr/>
        <p:nvPr/>
      </p:nvGrpSpPr>
      <p:grpSpPr>
        <a:xfrm>
          <a:off x="0" y="0"/>
          <a:ext cx="0" cy="0"/>
          <a:chOff x="0" y="0"/>
          <a:chExt cx="0" cy="0"/>
        </a:xfrm>
      </p:grpSpPr>
      <p:sp>
        <p:nvSpPr>
          <p:cNvPr id="71" name="Linha"/>
          <p:cNvSpPr/>
          <p:nvPr/>
        </p:nvSpPr>
        <p:spPr>
          <a:xfrm>
            <a:off x="13208000" y="2222500"/>
            <a:ext cx="101600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72" name="118295074_2675x2907.jpeg"/>
          <p:cNvSpPr/>
          <p:nvPr>
            <p:ph type="pic" idx="21"/>
          </p:nvPr>
        </p:nvSpPr>
        <p:spPr>
          <a:xfrm>
            <a:off x="-381000" y="-114300"/>
            <a:ext cx="13931900" cy="15136430"/>
          </a:xfrm>
          <a:prstGeom prst="rect">
            <a:avLst/>
          </a:prstGeom>
        </p:spPr>
        <p:txBody>
          <a:bodyPr lIns="91439" tIns="45719" rIns="91439" bIns="45719">
            <a:noAutofit/>
          </a:bodyPr>
          <a:lstStyle/>
          <a:p>
            <a:pPr/>
          </a:p>
        </p:txBody>
      </p:sp>
      <p:sp>
        <p:nvSpPr>
          <p:cNvPr id="73" name="Texto do título"/>
          <p:cNvSpPr txBox="1"/>
          <p:nvPr>
            <p:ph type="title"/>
          </p:nvPr>
        </p:nvSpPr>
        <p:spPr>
          <a:xfrm>
            <a:off x="13208000" y="1016000"/>
            <a:ext cx="10160000" cy="1016000"/>
          </a:xfrm>
          <a:prstGeom prst="rect">
            <a:avLst/>
          </a:prstGeom>
        </p:spPr>
        <p:txBody>
          <a:bodyPr/>
          <a:lstStyle/>
          <a:p>
            <a:pPr/>
            <a:r>
              <a:t>Texto do título</a:t>
            </a:r>
          </a:p>
        </p:txBody>
      </p:sp>
      <p:sp>
        <p:nvSpPr>
          <p:cNvPr id="74" name="Nível um…"/>
          <p:cNvSpPr txBox="1"/>
          <p:nvPr>
            <p:ph type="body" sz="half" idx="1"/>
          </p:nvPr>
        </p:nvSpPr>
        <p:spPr>
          <a:xfrm>
            <a:off x="13208000" y="2540000"/>
            <a:ext cx="10160000" cy="10160000"/>
          </a:xfrm>
          <a:prstGeom prst="rect">
            <a:avLst/>
          </a:prstGeom>
        </p:spPr>
        <p:txBody>
          <a:bodyPr/>
          <a:lstStyle>
            <a:lvl1pPr marL="571500" indent="-571500">
              <a:defRPr sz="4000"/>
            </a:lvl1pPr>
            <a:lvl2pPr marL="1143000" indent="-571500">
              <a:defRPr sz="4000"/>
            </a:lvl2pPr>
            <a:lvl3pPr marL="1714500" indent="-571500">
              <a:defRPr sz="4000"/>
            </a:lvl3pPr>
            <a:lvl4pPr marL="2286000" indent="-571500">
              <a:defRPr sz="4000"/>
            </a:lvl4pPr>
            <a:lvl5pPr marL="2857500" indent="-571500">
              <a:defRPr sz="4000"/>
            </a:lvl5pPr>
          </a:lstStyle>
          <a:p>
            <a:pPr/>
            <a:r>
              <a:t>Nível um</a:t>
            </a:r>
          </a:p>
          <a:p>
            <a:pPr lvl="1"/>
            <a:r>
              <a:t>Nível dois</a:t>
            </a:r>
          </a:p>
          <a:p>
            <a:pPr lvl="2"/>
            <a:r>
              <a:t>Nível três</a:t>
            </a:r>
          </a:p>
          <a:p>
            <a:pPr lvl="3"/>
            <a:r>
              <a:t>Nível quatro</a:t>
            </a:r>
          </a:p>
          <a:p>
            <a:pPr lvl="4"/>
            <a:r>
              <a:t>Nível cinco</a:t>
            </a:r>
          </a:p>
        </p:txBody>
      </p:sp>
      <p:sp>
        <p:nvSpPr>
          <p:cNvPr id="75" name="Número do diapositivo"/>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rcas">
    <p:spTree>
      <p:nvGrpSpPr>
        <p:cNvPr id="1" name=""/>
        <p:cNvGrpSpPr/>
        <p:nvPr/>
      </p:nvGrpSpPr>
      <p:grpSpPr>
        <a:xfrm>
          <a:off x="0" y="0"/>
          <a:ext cx="0" cy="0"/>
          <a:chOff x="0" y="0"/>
          <a:chExt cx="0" cy="0"/>
        </a:xfrm>
      </p:grpSpPr>
      <p:sp>
        <p:nvSpPr>
          <p:cNvPr id="82" name="Nível um…"/>
          <p:cNvSpPr txBox="1"/>
          <p:nvPr>
            <p:ph type="body" idx="1"/>
          </p:nvPr>
        </p:nvSpPr>
        <p:spPr>
          <a:prstGeom prst="rect">
            <a:avLst/>
          </a:prstGeom>
        </p:spPr>
        <p:txBody>
          <a:bodyPr/>
          <a:lstStyle/>
          <a:p>
            <a:pPr/>
            <a:r>
              <a:t>Nível um</a:t>
            </a:r>
          </a:p>
          <a:p>
            <a:pPr lvl="1"/>
            <a:r>
              <a:t>Nível dois</a:t>
            </a:r>
          </a:p>
          <a:p>
            <a:pPr lvl="2"/>
            <a:r>
              <a:t>Nível três</a:t>
            </a:r>
          </a:p>
          <a:p>
            <a:pPr lvl="3"/>
            <a:r>
              <a:t>Nível quatro</a:t>
            </a:r>
          </a:p>
          <a:p>
            <a:pPr lvl="4"/>
            <a:r>
              <a:t>Nível cinco</a:t>
            </a:r>
          </a:p>
        </p:txBody>
      </p:sp>
      <p:sp>
        <p:nvSpPr>
          <p:cNvPr id="83" name="Número do diapositivo"/>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grafia - 3">
    <p:spTree>
      <p:nvGrpSpPr>
        <p:cNvPr id="1" name=""/>
        <p:cNvGrpSpPr/>
        <p:nvPr/>
      </p:nvGrpSpPr>
      <p:grpSpPr>
        <a:xfrm>
          <a:off x="0" y="0"/>
          <a:ext cx="0" cy="0"/>
          <a:chOff x="0" y="0"/>
          <a:chExt cx="0" cy="0"/>
        </a:xfrm>
      </p:grpSpPr>
      <p:sp>
        <p:nvSpPr>
          <p:cNvPr id="90" name="118295074_2675x2907.jpeg"/>
          <p:cNvSpPr/>
          <p:nvPr>
            <p:ph type="pic" idx="21"/>
          </p:nvPr>
        </p:nvSpPr>
        <p:spPr>
          <a:xfrm>
            <a:off x="1016000" y="-1333500"/>
            <a:ext cx="13970000" cy="15177823"/>
          </a:xfrm>
          <a:prstGeom prst="rect">
            <a:avLst/>
          </a:prstGeom>
        </p:spPr>
        <p:txBody>
          <a:bodyPr lIns="91439" tIns="45719" rIns="91439" bIns="45719">
            <a:noAutofit/>
          </a:bodyPr>
          <a:lstStyle/>
          <a:p>
            <a:pPr/>
          </a:p>
        </p:txBody>
      </p:sp>
      <p:sp>
        <p:nvSpPr>
          <p:cNvPr id="91" name="182741592_1098x949.jpeg"/>
          <p:cNvSpPr/>
          <p:nvPr>
            <p:ph type="pic" sz="half" idx="22"/>
          </p:nvPr>
        </p:nvSpPr>
        <p:spPr>
          <a:xfrm>
            <a:off x="15240000" y="-1130300"/>
            <a:ext cx="9296400" cy="8034867"/>
          </a:xfrm>
          <a:prstGeom prst="rect">
            <a:avLst/>
          </a:prstGeom>
        </p:spPr>
        <p:txBody>
          <a:bodyPr lIns="91439" tIns="45719" rIns="91439" bIns="45719">
            <a:noAutofit/>
          </a:bodyPr>
          <a:lstStyle/>
          <a:p>
            <a:pPr/>
          </a:p>
        </p:txBody>
      </p:sp>
      <p:sp>
        <p:nvSpPr>
          <p:cNvPr id="92" name="182429520_1646x1646.jpeg"/>
          <p:cNvSpPr/>
          <p:nvPr>
            <p:ph type="pic" sz="half" idx="23"/>
          </p:nvPr>
        </p:nvSpPr>
        <p:spPr>
          <a:xfrm>
            <a:off x="15240000" y="5778500"/>
            <a:ext cx="8382000" cy="8382000"/>
          </a:xfrm>
          <a:prstGeom prst="rect">
            <a:avLst/>
          </a:prstGeom>
        </p:spPr>
        <p:txBody>
          <a:bodyPr lIns="91439" tIns="45719" rIns="91439" bIns="45719">
            <a:noAutofit/>
          </a:bodyPr>
          <a:lstStyle/>
          <a:p>
            <a:pPr/>
          </a:p>
        </p:txBody>
      </p:sp>
      <p:sp>
        <p:nvSpPr>
          <p:cNvPr id="93" name="Nível um…"/>
          <p:cNvSpPr txBox="1"/>
          <p:nvPr>
            <p:ph type="body" sz="quarter" idx="1"/>
          </p:nvPr>
        </p:nvSpPr>
        <p:spPr>
          <a:xfrm>
            <a:off x="1016000" y="11137900"/>
            <a:ext cx="22352000" cy="1905000"/>
          </a:xfrm>
          <a:prstGeom prst="rect">
            <a:avLst/>
          </a:prstGeom>
        </p:spPr>
        <p:txBody>
          <a:bodyPr/>
          <a:lstStyle>
            <a:lvl1pPr marL="0" indent="0">
              <a:spcBef>
                <a:spcPts val="2000"/>
              </a:spcBef>
              <a:buSzTx/>
              <a:buFontTx/>
              <a:buNone/>
              <a:defRPr i="1" spc="39" sz="4000"/>
            </a:lvl1pPr>
            <a:lvl2pPr marL="0" indent="0">
              <a:spcBef>
                <a:spcPts val="2000"/>
              </a:spcBef>
              <a:buSzTx/>
              <a:buFontTx/>
              <a:buNone/>
              <a:defRPr i="1" spc="39" sz="4000"/>
            </a:lvl2pPr>
            <a:lvl3pPr marL="0" indent="0">
              <a:spcBef>
                <a:spcPts val="2000"/>
              </a:spcBef>
              <a:buSzTx/>
              <a:buFontTx/>
              <a:buNone/>
              <a:defRPr i="1" spc="39" sz="4000"/>
            </a:lvl3pPr>
            <a:lvl4pPr marL="0" indent="0">
              <a:spcBef>
                <a:spcPts val="2000"/>
              </a:spcBef>
              <a:buSzTx/>
              <a:buFontTx/>
              <a:buNone/>
              <a:defRPr i="1" spc="39" sz="4000"/>
            </a:lvl4pPr>
            <a:lvl5pPr marL="0" indent="0">
              <a:spcBef>
                <a:spcPts val="2000"/>
              </a:spcBef>
              <a:buSzTx/>
              <a:buFontTx/>
              <a:buNone/>
              <a:defRPr i="1" spc="39" sz="4000"/>
            </a:lvl5pPr>
          </a:lstStyle>
          <a:p>
            <a:pPr/>
            <a:r>
              <a:t>Nível um</a:t>
            </a:r>
          </a:p>
          <a:p>
            <a:pPr lvl="1"/>
            <a:r>
              <a:t>Nível dois</a:t>
            </a:r>
          </a:p>
          <a:p>
            <a:pPr lvl="2"/>
            <a:r>
              <a:t>Nível três</a:t>
            </a:r>
          </a:p>
          <a:p>
            <a:pPr lvl="3"/>
            <a:r>
              <a:t>Nível quatro</a:t>
            </a:r>
          </a:p>
          <a:p>
            <a:pPr lvl="4"/>
            <a:r>
              <a:t>Nível cinco</a:t>
            </a:r>
          </a:p>
        </p:txBody>
      </p:sp>
      <p:sp>
        <p:nvSpPr>
          <p:cNvPr id="94" name="Número do diapositivo"/>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exto do título"/>
          <p:cNvSpPr txBox="1"/>
          <p:nvPr>
            <p:ph type="title"/>
          </p:nvPr>
        </p:nvSpPr>
        <p:spPr>
          <a:xfrm>
            <a:off x="1016000" y="1016000"/>
            <a:ext cx="22352000" cy="101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Texto do título</a:t>
            </a:r>
          </a:p>
        </p:txBody>
      </p:sp>
      <p:sp>
        <p:nvSpPr>
          <p:cNvPr id="3" name="Nível um…"/>
          <p:cNvSpPr txBox="1"/>
          <p:nvPr>
            <p:ph type="body" idx="1"/>
          </p:nvPr>
        </p:nvSpPr>
        <p:spPr>
          <a:xfrm>
            <a:off x="1016000" y="2540000"/>
            <a:ext cx="22352000" cy="10160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Nível um</a:t>
            </a:r>
          </a:p>
          <a:p>
            <a:pPr lvl="1"/>
            <a:r>
              <a:t>Nível dois</a:t>
            </a:r>
          </a:p>
          <a:p>
            <a:pPr lvl="2"/>
            <a:r>
              <a:t>Nível três</a:t>
            </a:r>
          </a:p>
          <a:p>
            <a:pPr lvl="3"/>
            <a:r>
              <a:t>Nível quatro</a:t>
            </a:r>
          </a:p>
          <a:p>
            <a:pPr lvl="4"/>
            <a:r>
              <a:t>Nível cinco</a:t>
            </a:r>
          </a:p>
        </p:txBody>
      </p:sp>
      <p:sp>
        <p:nvSpPr>
          <p:cNvPr id="4" name="Número do diapositivo"/>
          <p:cNvSpPr txBox="1"/>
          <p:nvPr>
            <p:ph type="sldNum" sz="quarter" idx="2"/>
          </p:nvPr>
        </p:nvSpPr>
        <p:spPr>
          <a:xfrm>
            <a:off x="22948900" y="12928600"/>
            <a:ext cx="419088" cy="469900"/>
          </a:xfrm>
          <a:prstGeom prst="rect">
            <a:avLst/>
          </a:prstGeom>
          <a:ln w="12700">
            <a:miter lim="400000"/>
          </a:ln>
        </p:spPr>
        <p:txBody>
          <a:bodyPr wrap="none" lIns="50800" tIns="50800" rIns="50800" bIns="50800">
            <a:spAutoFit/>
          </a:bodyPr>
          <a:lstStyle>
            <a:lvl1pPr algn="r">
              <a:spcBef>
                <a:spcPts val="0"/>
              </a:spcBef>
              <a:defRPr i="0" spc="0" sz="2500">
                <a:solidFill>
                  <a:srgbClr val="747676"/>
                </a:solidFill>
                <a:latin typeface="DIN Alternate Bold"/>
                <a:ea typeface="DIN Alternate Bold"/>
                <a:cs typeface="DIN Alternate Bold"/>
                <a:sym typeface="DIN Alternate Bold"/>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1pPr>
      <a:lvl2pPr marL="0" marR="0" indent="3429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2pPr>
      <a:lvl3pPr marL="0" marR="0" indent="6858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3pPr>
      <a:lvl4pPr marL="0" marR="0" indent="10287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4pPr>
      <a:lvl5pPr marL="0" marR="0" indent="13716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5pPr>
      <a:lvl6pPr marL="0" marR="0" indent="17145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6pPr>
      <a:lvl7pPr marL="0" marR="0" indent="20574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7pPr>
      <a:lvl8pPr marL="0" marR="0" indent="24003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8pPr>
      <a:lvl9pPr marL="0" marR="0" indent="27432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9pPr>
    </p:titleStyle>
    <p:bodyStyle>
      <a:lvl1pPr marL="63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1pPr>
      <a:lvl2pPr marL="127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2pPr>
      <a:lvl3pPr marL="190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3pPr>
      <a:lvl4pPr marL="254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4pPr>
      <a:lvl5pPr marL="317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5pPr>
      <a:lvl6pPr marL="381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6pPr>
      <a:lvl7pPr marL="444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7pPr>
      <a:lvl8pPr marL="508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8pPr>
      <a:lvl9pPr marL="571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9pPr>
    </p:bodyStyle>
    <p:otherStyle>
      <a:lvl1pPr marL="0" marR="0" indent="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1pPr>
      <a:lvl2pPr marL="0" marR="0" indent="2286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2pPr>
      <a:lvl3pPr marL="0" marR="0" indent="4572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3pPr>
      <a:lvl4pPr marL="0" marR="0" indent="6858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4pPr>
      <a:lvl5pPr marL="0" marR="0" indent="9144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5pPr>
      <a:lvl6pPr marL="0" marR="0" indent="11430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6pPr>
      <a:lvl7pPr marL="0" marR="0" indent="13716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7pPr>
      <a:lvl8pPr marL="0" marR="0" indent="16002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8pPr>
      <a:lvl9pPr marL="0" marR="0" indent="18288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hyperlink" Target="https://pt.wikipedia.org/wiki/Fun%C3%A7%C3%A3o_injectiva" TargetMode="External"/><Relationship Id="rId4" Type="http://schemas.openxmlformats.org/officeDocument/2006/relationships/hyperlink" Target="https://pt.wikipedia.org/wiki/1_para_N" TargetMode="External"/><Relationship Id="rId5" Type="http://schemas.openxmlformats.org/officeDocument/2006/relationships/hyperlink" Target="https://pt.wikipedia.org/wiki/N_para_N" TargetMode="External"/></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hyperlink" Target="https://pt.wikipedia.org/wiki/Banco_de_dados_relacional#cite_note-:0-1"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 Id="rId3" Type="http://schemas.openxmlformats.org/officeDocument/2006/relationships/image" Target="../media/image2.png"/><Relationship Id="rId4"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5.tif"/></Relationships>

</file>

<file path=ppt/slides/_rels/slide2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2.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6.tif"/></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7.tif"/></Relationships>

</file>

<file path=ppt/slides/_rels/slide2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jpeg"/><Relationship Id="rId3" Type="http://schemas.openxmlformats.org/officeDocument/2006/relationships/image" Target="../media/image1.png"/><Relationship Id="rId4" Type="http://schemas.openxmlformats.org/officeDocument/2006/relationships/image" Target="../media/image3.jpeg"/></Relationships>

</file>

<file path=ppt/slides/_rels/slide3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hyperlink" Target="https://pt.wikipedia.org/wiki/Select_(SQL)" TargetMode="External"/></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jpeg"/><Relationship Id="rId3" Type="http://schemas.openxmlformats.org/officeDocument/2006/relationships/image" Target="../media/image1.png"/><Relationship Id="rId4" Type="http://schemas.openxmlformats.org/officeDocument/2006/relationships/image" Target="../media/image3.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hyperlink" Target="https://pt.wikipedia.org/wiki/SQL"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1.tif"/><Relationship Id="rId4" Type="http://schemas.openxmlformats.org/officeDocument/2006/relationships/image" Target="../media/image2.tif"/><Relationship Id="rId5" Type="http://schemas.openxmlformats.org/officeDocument/2006/relationships/image" Target="../media/image3.tif"/><Relationship Id="rId6" Type="http://schemas.openxmlformats.org/officeDocument/2006/relationships/image" Target="../media/image4.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8" name="Imagem" descr="Imagem"/>
          <p:cNvPicPr>
            <a:picLocks noChangeAspect="1"/>
          </p:cNvPicPr>
          <p:nvPr>
            <p:ph type="pic" idx="21"/>
          </p:nvPr>
        </p:nvPicPr>
        <p:blipFill>
          <a:blip r:embed="rId2">
            <a:extLst/>
          </a:blip>
          <a:srcRect l="155" t="16535" r="155" b="31852"/>
          <a:stretch>
            <a:fillRect/>
          </a:stretch>
        </p:blipFill>
        <p:spPr>
          <a:xfrm>
            <a:off x="0" y="0"/>
            <a:ext cx="24384000" cy="13716000"/>
          </a:xfrm>
          <a:prstGeom prst="rect">
            <a:avLst/>
          </a:prstGeom>
        </p:spPr>
      </p:pic>
      <p:sp>
        <p:nvSpPr>
          <p:cNvPr id="139" name="Retângulo"/>
          <p:cNvSpPr/>
          <p:nvPr>
            <p:ph type="body" idx="22"/>
          </p:nvPr>
        </p:nvSpPr>
        <p:spPr>
          <a:prstGeom prst="rect">
            <a:avLst/>
          </a:prstGeom>
        </p:spPr>
        <p:txBody>
          <a:bodyPr/>
          <a:lstStyle/>
          <a:p>
            <a:pPr marL="0" indent="0" algn="ctr">
              <a:spcBef>
                <a:spcPts val="0"/>
              </a:spcBef>
              <a:buSzTx/>
              <a:buFontTx/>
              <a:buNone/>
              <a:defRPr sz="3500">
                <a:latin typeface="DIN Alternate Bold"/>
                <a:ea typeface="DIN Alternate Bold"/>
                <a:cs typeface="DIN Alternate Bold"/>
                <a:sym typeface="DIN Alternate Bold"/>
              </a:defRPr>
            </a:pPr>
          </a:p>
        </p:txBody>
      </p:sp>
      <p:sp>
        <p:nvSpPr>
          <p:cNvPr id="140" name="Linha"/>
          <p:cNvSpPr/>
          <p:nvPr/>
        </p:nvSpPr>
        <p:spPr>
          <a:xfrm>
            <a:off x="1016000" y="10718800"/>
            <a:ext cx="22351997" cy="6"/>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41" name="Fundamentos de SQL"/>
          <p:cNvSpPr txBox="1"/>
          <p:nvPr>
            <p:ph type="title"/>
          </p:nvPr>
        </p:nvSpPr>
        <p:spPr>
          <a:prstGeom prst="rect">
            <a:avLst/>
          </a:prstGeom>
        </p:spPr>
        <p:txBody>
          <a:bodyPr/>
          <a:lstStyle/>
          <a:p>
            <a:pPr/>
            <a:r>
              <a:t>Fundamentos de SQL </a:t>
            </a:r>
          </a:p>
        </p:txBody>
      </p:sp>
      <p:pic>
        <p:nvPicPr>
          <p:cNvPr id="142" name="Galeria de imagens" descr="Galeria de imagens"/>
          <p:cNvPicPr>
            <a:picLocks noChangeAspect="1"/>
          </p:cNvPicPr>
          <p:nvPr/>
        </p:nvPicPr>
        <p:blipFill>
          <a:blip r:embed="rId3">
            <a:extLst/>
          </a:blip>
          <a:srcRect l="4615" t="0" r="4615" b="0"/>
          <a:stretch>
            <a:fillRect/>
          </a:stretch>
        </p:blipFill>
        <p:spPr>
          <a:xfrm>
            <a:off x="20982688" y="11072755"/>
            <a:ext cx="2819509" cy="1620647"/>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85" name="Programação EM LINGUAGEM SQL - Modelo Relacional"/>
          <p:cNvSpPr txBox="1"/>
          <p:nvPr>
            <p:ph type="title"/>
          </p:nvPr>
        </p:nvSpPr>
        <p:spPr>
          <a:prstGeom prst="rect">
            <a:avLst/>
          </a:prstGeom>
        </p:spPr>
        <p:txBody>
          <a:bodyPr/>
          <a:lstStyle>
            <a:lvl1pPr defTabSz="792479">
              <a:spcBef>
                <a:spcPts val="3100"/>
              </a:spcBef>
              <a:defRPr sz="7200"/>
            </a:lvl1pPr>
          </a:lstStyle>
          <a:p>
            <a:pPr/>
            <a:r>
              <a:t>Programação EM LINGUAGEM SQL - Modelo Relacional</a:t>
            </a:r>
          </a:p>
        </p:txBody>
      </p:sp>
      <p:pic>
        <p:nvPicPr>
          <p:cNvPr id="186"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187" name="Uma bases de Dados segue uma abordagem relacional, ou seja insere-se num Modelo Relacional.…"/>
          <p:cNvSpPr txBox="1"/>
          <p:nvPr/>
        </p:nvSpPr>
        <p:spPr>
          <a:xfrm>
            <a:off x="1810136" y="3399410"/>
            <a:ext cx="18779752" cy="8458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i="0" spc="0" sz="4500"/>
            </a:pPr>
            <a:r>
              <a:t>Uma bases de Dados segue uma abordagem relacional, ou seja insere-se num Modelo Relacional. </a:t>
            </a:r>
          </a:p>
          <a:p>
            <a:pPr>
              <a:spcBef>
                <a:spcPts val="2500"/>
              </a:spcBef>
              <a:defRPr b="1" i="0" spc="0" sz="4500"/>
            </a:pPr>
            <a:r>
              <a:t>O que é um Modelo Relacional?</a:t>
            </a:r>
          </a:p>
          <a:p>
            <a:pPr>
              <a:spcBef>
                <a:spcPts val="2500"/>
              </a:spcBef>
              <a:defRPr i="0" spc="0" sz="4500"/>
            </a:pPr>
            <a:r>
              <a:t>O M</a:t>
            </a:r>
            <a:r>
              <a:rPr b="1"/>
              <a:t>odelo Relacional</a:t>
            </a:r>
            <a:r>
              <a:t> é um modelo de dados, adequado a ser o modelo subjacente de um </a:t>
            </a:r>
            <a:r>
              <a:rPr b="1"/>
              <a:t>Sistema Gerenciador de Banco de Dados (SGBD)</a:t>
            </a:r>
            <a:r>
              <a:t>, que se baseia no princípio de que todos os dados estão armazenados em tabelas e os relacionamentos inerentes às mesmas. </a:t>
            </a:r>
          </a:p>
          <a:p>
            <a:pPr>
              <a:spcBef>
                <a:spcPts val="2500"/>
              </a:spcBef>
              <a:defRPr i="0" spc="0" sz="4500"/>
            </a:pP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90" name="Programação EM LINGUAGEM SQL - Modelo Relacional"/>
          <p:cNvSpPr txBox="1"/>
          <p:nvPr>
            <p:ph type="title"/>
          </p:nvPr>
        </p:nvSpPr>
        <p:spPr>
          <a:prstGeom prst="rect">
            <a:avLst/>
          </a:prstGeom>
        </p:spPr>
        <p:txBody>
          <a:bodyPr/>
          <a:lstStyle>
            <a:lvl1pPr defTabSz="792479">
              <a:spcBef>
                <a:spcPts val="3100"/>
              </a:spcBef>
              <a:defRPr sz="7200"/>
            </a:lvl1pPr>
          </a:lstStyle>
          <a:p>
            <a:pPr/>
            <a:r>
              <a:t>Programação EM LINGUAGEM SQL - Modelo Relacional</a:t>
            </a:r>
          </a:p>
        </p:txBody>
      </p:sp>
      <p:pic>
        <p:nvPicPr>
          <p:cNvPr id="191"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192" name="O que é um Sistema Gerenciador de Banco de Dados (SGBD)?…"/>
          <p:cNvSpPr txBox="1"/>
          <p:nvPr/>
        </p:nvSpPr>
        <p:spPr>
          <a:xfrm>
            <a:off x="1389238" y="2470461"/>
            <a:ext cx="22650220" cy="12725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b="1" i="0" spc="0" sz="4500"/>
            </a:pPr>
            <a:r>
              <a:t>O que é um Sistema Gerenciador de Banco de Dados (SGBD)?</a:t>
            </a:r>
          </a:p>
          <a:p>
            <a:pPr lvl="2" marL="876300" indent="-571500">
              <a:spcBef>
                <a:spcPts val="2500"/>
              </a:spcBef>
              <a:buSzPct val="50000"/>
              <a:buBlip>
                <a:blip r:embed="rId3"/>
              </a:buBlip>
              <a:defRPr i="0" spc="0" sz="4500"/>
            </a:pPr>
            <a:r>
              <a:t>O SGBD é responsável por tudo, armazenar os dados no HD;</a:t>
            </a:r>
          </a:p>
          <a:p>
            <a:pPr lvl="2" marL="876300" indent="-571500">
              <a:spcBef>
                <a:spcPts val="2500"/>
              </a:spcBef>
              <a:buSzPct val="50000"/>
              <a:buBlip>
                <a:blip r:embed="rId3"/>
              </a:buBlip>
              <a:defRPr i="0" spc="0" sz="4500"/>
            </a:pPr>
            <a:r>
              <a:t>Manter em memória os dados mais acedidos;</a:t>
            </a:r>
          </a:p>
          <a:p>
            <a:pPr lvl="2" marL="876300" indent="-571500">
              <a:spcBef>
                <a:spcPts val="2500"/>
              </a:spcBef>
              <a:buSzPct val="50000"/>
              <a:buBlip>
                <a:blip r:embed="rId3"/>
              </a:buBlip>
              <a:defRPr i="0" spc="0" sz="4500"/>
            </a:pPr>
            <a:r>
              <a:t>Ligar dados e metadados;</a:t>
            </a:r>
          </a:p>
          <a:p>
            <a:pPr lvl="2" marL="876300" indent="-571500">
              <a:spcBef>
                <a:spcPts val="2500"/>
              </a:spcBef>
              <a:buSzPct val="50000"/>
              <a:buBlip>
                <a:blip r:embed="rId3"/>
              </a:buBlip>
              <a:defRPr i="0" spc="0" sz="4500"/>
            </a:pPr>
            <a:r>
              <a:t>Disponibilizar uma interface para programas e utilizadores externos que acessem o banco de dados (para banco de dados relacionais, é utilizada a linguagem SQL);</a:t>
            </a:r>
          </a:p>
          <a:p>
            <a:pPr lvl="2" marL="876300" indent="-571500">
              <a:spcBef>
                <a:spcPts val="2500"/>
              </a:spcBef>
              <a:buSzPct val="50000"/>
              <a:buBlip>
                <a:blip r:embed="rId3"/>
              </a:buBlip>
              <a:defRPr i="0" spc="0" sz="4500"/>
            </a:pPr>
            <a:r>
              <a:t>Encriptação de dados;</a:t>
            </a:r>
          </a:p>
          <a:p>
            <a:pPr lvl="2" marL="876300" indent="-571500">
              <a:spcBef>
                <a:spcPts val="2500"/>
              </a:spcBef>
              <a:buSzPct val="50000"/>
              <a:buBlip>
                <a:blip r:embed="rId3"/>
              </a:buBlip>
              <a:defRPr i="0" spc="0" sz="4500"/>
            </a:pPr>
            <a:r>
              <a:t>Controlar o acesso a informações;</a:t>
            </a:r>
          </a:p>
          <a:p>
            <a:pPr lvl="2" marL="876300" indent="-571500">
              <a:spcBef>
                <a:spcPts val="2500"/>
              </a:spcBef>
              <a:buSzPct val="50000"/>
              <a:buBlip>
                <a:blip r:embed="rId3"/>
              </a:buBlip>
              <a:defRPr i="0" spc="0" sz="4500"/>
            </a:pPr>
            <a:r>
              <a:t>Manter cópias dos dados para recuperação de uma possível falha;</a:t>
            </a:r>
          </a:p>
          <a:p>
            <a:pPr lvl="2" marL="876300" indent="-571500">
              <a:spcBef>
                <a:spcPts val="2500"/>
              </a:spcBef>
              <a:buSzPct val="50000"/>
              <a:buBlip>
                <a:blip r:embed="rId3"/>
              </a:buBlip>
              <a:defRPr i="0" spc="0" sz="4500"/>
            </a:pPr>
            <a:r>
              <a:t>Garantir transações no banco de dados.</a:t>
            </a:r>
          </a:p>
          <a:p>
            <a:pPr>
              <a:spcBef>
                <a:spcPts val="2500"/>
              </a:spcBef>
              <a:defRPr i="0" spc="0" sz="4500"/>
            </a:pP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95" name="Programação EM LINGUAGEM SQL - Modelo Relacional"/>
          <p:cNvSpPr txBox="1"/>
          <p:nvPr>
            <p:ph type="title"/>
          </p:nvPr>
        </p:nvSpPr>
        <p:spPr>
          <a:prstGeom prst="rect">
            <a:avLst/>
          </a:prstGeom>
        </p:spPr>
        <p:txBody>
          <a:bodyPr/>
          <a:lstStyle>
            <a:lvl1pPr defTabSz="792479">
              <a:spcBef>
                <a:spcPts val="3100"/>
              </a:spcBef>
              <a:defRPr sz="7200"/>
            </a:lvl1pPr>
          </a:lstStyle>
          <a:p>
            <a:pPr/>
            <a:r>
              <a:t>Programação EM LINGUAGEM SQL - Modelo Relacional</a:t>
            </a:r>
          </a:p>
        </p:txBody>
      </p:sp>
      <p:pic>
        <p:nvPicPr>
          <p:cNvPr id="196"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pic>
        <p:nvPicPr>
          <p:cNvPr id="197" name="Imagem" descr="Imagem"/>
          <p:cNvPicPr>
            <a:picLocks noChangeAspect="1"/>
          </p:cNvPicPr>
          <p:nvPr/>
        </p:nvPicPr>
        <p:blipFill>
          <a:blip r:embed="rId3">
            <a:extLst/>
          </a:blip>
          <a:stretch>
            <a:fillRect/>
          </a:stretch>
        </p:blipFill>
        <p:spPr>
          <a:xfrm>
            <a:off x="6577272" y="2851508"/>
            <a:ext cx="10607436" cy="975123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00" name="Programação EM LINGUAGEM SQL - Modelo Relacional"/>
          <p:cNvSpPr txBox="1"/>
          <p:nvPr>
            <p:ph type="title"/>
          </p:nvPr>
        </p:nvSpPr>
        <p:spPr>
          <a:prstGeom prst="rect">
            <a:avLst/>
          </a:prstGeom>
        </p:spPr>
        <p:txBody>
          <a:bodyPr/>
          <a:lstStyle>
            <a:lvl1pPr defTabSz="792479">
              <a:spcBef>
                <a:spcPts val="3100"/>
              </a:spcBef>
              <a:defRPr sz="7200"/>
            </a:lvl1pPr>
          </a:lstStyle>
          <a:p>
            <a:pPr/>
            <a:r>
              <a:t>Programação EM LINGUAGEM SQL - Modelo Relacional</a:t>
            </a:r>
          </a:p>
        </p:txBody>
      </p:sp>
      <p:pic>
        <p:nvPicPr>
          <p:cNvPr id="201"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02" name="A arquitetura de uma Base de Dados pode ser descrita informalmente e formalmente:…"/>
          <p:cNvSpPr txBox="1"/>
          <p:nvPr/>
        </p:nvSpPr>
        <p:spPr>
          <a:xfrm>
            <a:off x="772247" y="3826726"/>
            <a:ext cx="13825821" cy="73533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i="0" spc="0" sz="4500"/>
            </a:pPr>
            <a:r>
              <a:t>A arquitetura de uma Base de Dados pode ser descrita informalmente e formalmente:</a:t>
            </a:r>
          </a:p>
          <a:p>
            <a:pPr lvl="5" marL="1333500" indent="-571500">
              <a:spcBef>
                <a:spcPts val="2500"/>
              </a:spcBef>
              <a:buSzPct val="50000"/>
              <a:buBlip>
                <a:blip r:embed="rId3"/>
              </a:buBlip>
              <a:defRPr i="0" spc="0" sz="4500"/>
            </a:pPr>
            <a:r>
              <a:t>Na descrição </a:t>
            </a:r>
            <a:r>
              <a:rPr b="1"/>
              <a:t>informal</a:t>
            </a:r>
            <a:r>
              <a:t> - utilização de termos mais práticos como tabela, linha e coluna. </a:t>
            </a:r>
          </a:p>
          <a:p>
            <a:pPr lvl="5" marL="1333500" indent="-571500">
              <a:spcBef>
                <a:spcPts val="2500"/>
              </a:spcBef>
              <a:buSzPct val="50000"/>
              <a:buBlip>
                <a:blip r:embed="rId3"/>
              </a:buBlip>
              <a:defRPr i="0" spc="0" sz="4500"/>
            </a:pPr>
            <a:r>
              <a:t>Na descrição </a:t>
            </a:r>
            <a:r>
              <a:rPr b="1"/>
              <a:t>formal</a:t>
            </a:r>
            <a:r>
              <a:t> - utilização de termos mais técnicos como relação (tabela), tupla(linhas) e atributo(coluna).</a:t>
            </a:r>
          </a:p>
        </p:txBody>
      </p:sp>
      <p:pic>
        <p:nvPicPr>
          <p:cNvPr id="203" name="Imagem" descr="Imagem"/>
          <p:cNvPicPr>
            <a:picLocks noChangeAspect="1"/>
          </p:cNvPicPr>
          <p:nvPr/>
        </p:nvPicPr>
        <p:blipFill>
          <a:blip r:embed="rId4">
            <a:extLst/>
          </a:blip>
          <a:stretch>
            <a:fillRect/>
          </a:stretch>
        </p:blipFill>
        <p:spPr>
          <a:xfrm>
            <a:off x="14653086" y="3688677"/>
            <a:ext cx="9187723" cy="6338646"/>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06" name="Programação EM LINGUAGEM SQL - Modelo Relacional"/>
          <p:cNvSpPr txBox="1"/>
          <p:nvPr>
            <p:ph type="title"/>
          </p:nvPr>
        </p:nvSpPr>
        <p:spPr>
          <a:prstGeom prst="rect">
            <a:avLst/>
          </a:prstGeom>
        </p:spPr>
        <p:txBody>
          <a:bodyPr/>
          <a:lstStyle>
            <a:lvl1pPr defTabSz="792479">
              <a:spcBef>
                <a:spcPts val="3100"/>
              </a:spcBef>
              <a:defRPr sz="7200"/>
            </a:lvl1pPr>
          </a:lstStyle>
          <a:p>
            <a:pPr/>
            <a:r>
              <a:t>Programação EM LINGUAGEM SQL - Modelo Relacional</a:t>
            </a:r>
          </a:p>
        </p:txBody>
      </p:sp>
      <p:pic>
        <p:nvPicPr>
          <p:cNvPr id="207"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08" name="Tabelas  - Estrutura de linhas e colunas;…"/>
          <p:cNvSpPr txBox="1"/>
          <p:nvPr/>
        </p:nvSpPr>
        <p:spPr>
          <a:xfrm>
            <a:off x="660008" y="2711259"/>
            <a:ext cx="20432502" cy="11772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5">
              <a:spcBef>
                <a:spcPts val="2500"/>
              </a:spcBef>
              <a:defRPr i="0" spc="0" sz="4500"/>
            </a:pPr>
            <a:r>
              <a:rPr b="1"/>
              <a:t>Tabelas</a:t>
            </a:r>
            <a:r>
              <a:t>  - Estrutura de linhas e colunas;</a:t>
            </a:r>
          </a:p>
          <a:p>
            <a:pPr lvl="5">
              <a:spcBef>
                <a:spcPts val="2500"/>
              </a:spcBef>
              <a:defRPr i="0" spc="0" sz="4500"/>
            </a:pPr>
            <a:r>
              <a:rPr b="1"/>
              <a:t>Registos ou Tuplas</a:t>
            </a:r>
            <a:r>
              <a:t> - Contém informações ou até mesmo poderão assumir valores nulos;</a:t>
            </a:r>
          </a:p>
          <a:p>
            <a:pPr lvl="5">
              <a:spcBef>
                <a:spcPts val="2500"/>
              </a:spcBef>
              <a:defRPr i="0" spc="0" sz="4500"/>
            </a:pPr>
            <a:r>
              <a:rPr b="1"/>
              <a:t>Colunas ou Atributos</a:t>
            </a:r>
            <a:r>
              <a:t> - As colunas podem ser denominadas por atributos uma vez que temos que identificar um atributo (tipo de dados). </a:t>
            </a:r>
          </a:p>
          <a:p>
            <a:pPr lvl="5">
              <a:spcBef>
                <a:spcPts val="2500"/>
              </a:spcBef>
              <a:defRPr i="0" spc="0" sz="4500"/>
            </a:pPr>
            <a:r>
              <a:rPr b="1"/>
              <a:t>Chaves</a:t>
            </a:r>
            <a:r>
              <a:t> - As tabelas relacionam-se entre si através de chaves:</a:t>
            </a:r>
          </a:p>
          <a:p>
            <a:pPr lvl="8">
              <a:spcBef>
                <a:spcPts val="2500"/>
              </a:spcBef>
              <a:defRPr i="0" spc="0" sz="4500"/>
            </a:pPr>
            <a:r>
              <a:rPr b="1"/>
              <a:t>Chaves Primárias</a:t>
            </a:r>
            <a:r>
              <a:t> (PK) - Trata-se de um Id  que identifica univocamente um registo (dado);</a:t>
            </a:r>
          </a:p>
          <a:p>
            <a:pPr lvl="8">
              <a:spcBef>
                <a:spcPts val="2500"/>
              </a:spcBef>
              <a:defRPr i="0" spc="0" sz="4500"/>
            </a:pPr>
            <a:r>
              <a:rPr b="1"/>
              <a:t>Chaves Estrangeiras</a:t>
            </a:r>
            <a:r>
              <a:t> (FK) - é a chave formada através de um relacionamento com a chave primária de outra tabela</a:t>
            </a:r>
          </a:p>
          <a:p>
            <a:pPr lvl="6" marL="1485900" indent="-571500">
              <a:spcBef>
                <a:spcPts val="2500"/>
              </a:spcBef>
              <a:buSzPct val="50000"/>
              <a:buBlip>
                <a:blip r:embed="rId3"/>
              </a:buBlip>
              <a:defRPr i="0" spc="0" sz="4500"/>
            </a:pP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RELACIONAMENTOS"/>
          <p:cNvSpPr txBox="1"/>
          <p:nvPr>
            <p:ph type="title"/>
          </p:nvPr>
        </p:nvSpPr>
        <p:spPr>
          <a:xfrm>
            <a:off x="1016000" y="933450"/>
            <a:ext cx="22352000" cy="7073900"/>
          </a:xfrm>
          <a:prstGeom prst="rect">
            <a:avLst/>
          </a:prstGeom>
        </p:spPr>
        <p:txBody>
          <a:bodyPr/>
          <a:lstStyle/>
          <a:p>
            <a:pPr/>
            <a:r>
              <a:t>RELACIONAMENTOS</a:t>
            </a:r>
          </a:p>
        </p:txBody>
      </p:sp>
      <p:pic>
        <p:nvPicPr>
          <p:cNvPr id="211" name="Galeria de imagens" descr="Galeria de imagens"/>
          <p:cNvPicPr>
            <a:picLocks noChangeAspect="1"/>
          </p:cNvPicPr>
          <p:nvPr/>
        </p:nvPicPr>
        <p:blipFill>
          <a:blip r:embed="rId2">
            <a:extLst/>
          </a:blip>
          <a:srcRect l="4615" t="0" r="4615" b="0"/>
          <a:stretch>
            <a:fillRect/>
          </a:stretch>
        </p:blipFill>
        <p:spPr>
          <a:xfrm>
            <a:off x="21010748" y="634496"/>
            <a:ext cx="2819509" cy="1620646"/>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14" name="Programação EM LINGUAGEM SQL - Relacionamentos"/>
          <p:cNvSpPr txBox="1"/>
          <p:nvPr>
            <p:ph type="title"/>
          </p:nvPr>
        </p:nvSpPr>
        <p:spPr>
          <a:prstGeom prst="rect">
            <a:avLst/>
          </a:prstGeom>
        </p:spPr>
        <p:txBody>
          <a:bodyPr/>
          <a:lstStyle>
            <a:lvl1pPr defTabSz="792479">
              <a:spcBef>
                <a:spcPts val="3100"/>
              </a:spcBef>
              <a:defRPr sz="7200"/>
            </a:lvl1pPr>
          </a:lstStyle>
          <a:p>
            <a:pPr/>
            <a:r>
              <a:t>Programação EM LINGUAGEM SQL - Relacionamentos</a:t>
            </a:r>
          </a:p>
        </p:txBody>
      </p:sp>
      <p:pic>
        <p:nvPicPr>
          <p:cNvPr id="215"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16" name="Existem alguns tipos de relacionamentos possíveis no Modelo de Entidades e Relacionamentos:…"/>
          <p:cNvSpPr txBox="1"/>
          <p:nvPr/>
        </p:nvSpPr>
        <p:spPr>
          <a:xfrm>
            <a:off x="1389563" y="2879714"/>
            <a:ext cx="20432503" cy="10033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i="0" spc="0" sz="4500"/>
            </a:pPr>
            <a:r>
              <a:t>Existem alguns tipos de relacionamentos possíveis no Modelo de Entidades e Relacionamentos:</a:t>
            </a:r>
          </a:p>
          <a:p>
            <a:pPr marL="1160235" indent="-1020535">
              <a:spcBef>
                <a:spcPts val="2500"/>
              </a:spcBef>
              <a:buClr>
                <a:srgbClr val="202122"/>
              </a:buClr>
              <a:buSzPct val="100000"/>
              <a:buFont typeface="Helvetica"/>
              <a:buChar char="•"/>
              <a:defRPr i="0" spc="0" sz="4500"/>
            </a:pPr>
            <a:r>
              <a:t>Um para um (</a:t>
            </a:r>
            <a:r>
              <a:rPr>
                <a:solidFill>
                  <a:srgbClr val="0645AD"/>
                </a:solidFill>
                <a:hlinkClick r:id="rId3" invalidUrl="" action="" tgtFrame="" tooltip="" history="1" highlightClick="0" endSnd="0"/>
              </a:rPr>
              <a:t>1 para 1</a:t>
            </a:r>
            <a:r>
              <a:t>) - indica que as tabelas têm relação unívoca entre si. </a:t>
            </a:r>
          </a:p>
          <a:p>
            <a:pPr marL="1160235" indent="-1020535">
              <a:spcBef>
                <a:spcPts val="2500"/>
              </a:spcBef>
              <a:buClr>
                <a:srgbClr val="202122"/>
              </a:buClr>
              <a:buSzPct val="100000"/>
              <a:buFont typeface="Helvetica"/>
              <a:buChar char="•"/>
              <a:defRPr i="0" spc="0" sz="4500"/>
            </a:pPr>
            <a:r>
              <a:t>Um para muitos (</a:t>
            </a:r>
            <a:r>
              <a:rPr>
                <a:solidFill>
                  <a:srgbClr val="0645AD"/>
                </a:solidFill>
                <a:hlinkClick r:id="rId4" invalidUrl="" action="" tgtFrame="" tooltip="" history="1" highlightClick="0" endSnd="0"/>
              </a:rPr>
              <a:t>1 para N</a:t>
            </a:r>
            <a:r>
              <a:t>) - a chave primária da tabela que tem o lado 1 “desloca-se” para a tabela do lado N. </a:t>
            </a:r>
          </a:p>
          <a:p>
            <a:pPr marL="1160235" indent="-1020535">
              <a:spcBef>
                <a:spcPts val="2500"/>
              </a:spcBef>
              <a:buClr>
                <a:srgbClr val="202122"/>
              </a:buClr>
              <a:buSzPct val="100000"/>
              <a:buFont typeface="Helvetica"/>
              <a:buChar char="•"/>
              <a:defRPr i="0" spc="0" sz="4500"/>
            </a:pPr>
            <a:r>
              <a:t>Muitos para muitos (</a:t>
            </a:r>
            <a:r>
              <a:rPr>
                <a:solidFill>
                  <a:srgbClr val="0645AD"/>
                </a:solidFill>
                <a:hlinkClick r:id="rId5" invalidUrl="" action="" tgtFrame="" tooltip="" history="1" highlightClick="0" endSnd="0"/>
              </a:rPr>
              <a:t>N para N</a:t>
            </a:r>
            <a:r>
              <a:t>) - quando tabelas têm entre si relação n..n, é necessário criar uma nova tabela com as chaves primárias das tabelas envolvidas, ficando assim uma chave composta, ou seja, formada por diversos campos-chave de outras tabelas. A relação então se reduz para uma relação 1..n, sendo que o lado n ficará com a nova tabela criada.</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normalização"/>
          <p:cNvSpPr txBox="1"/>
          <p:nvPr>
            <p:ph type="title"/>
          </p:nvPr>
        </p:nvSpPr>
        <p:spPr>
          <a:xfrm>
            <a:off x="1016000" y="933450"/>
            <a:ext cx="22352000" cy="7073900"/>
          </a:xfrm>
          <a:prstGeom prst="rect">
            <a:avLst/>
          </a:prstGeom>
        </p:spPr>
        <p:txBody>
          <a:bodyPr/>
          <a:lstStyle/>
          <a:p>
            <a:pPr/>
            <a:r>
              <a:t>normalização</a:t>
            </a:r>
          </a:p>
        </p:txBody>
      </p:sp>
      <p:pic>
        <p:nvPicPr>
          <p:cNvPr id="219" name="Galeria de imagens" descr="Galeria de imagens"/>
          <p:cNvPicPr>
            <a:picLocks noChangeAspect="1"/>
          </p:cNvPicPr>
          <p:nvPr/>
        </p:nvPicPr>
        <p:blipFill>
          <a:blip r:embed="rId2">
            <a:extLst/>
          </a:blip>
          <a:srcRect l="4615" t="0" r="4615" b="0"/>
          <a:stretch>
            <a:fillRect/>
          </a:stretch>
        </p:blipFill>
        <p:spPr>
          <a:xfrm>
            <a:off x="21010748" y="634496"/>
            <a:ext cx="2819509" cy="1620646"/>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22" name="Programação EM LINGUAGEM SQL - Normalização"/>
          <p:cNvSpPr txBox="1"/>
          <p:nvPr>
            <p:ph type="title"/>
          </p:nvPr>
        </p:nvSpPr>
        <p:spPr>
          <a:prstGeom prst="rect">
            <a:avLst/>
          </a:prstGeom>
        </p:spPr>
        <p:txBody>
          <a:bodyPr/>
          <a:lstStyle>
            <a:lvl1pPr defTabSz="792479">
              <a:spcBef>
                <a:spcPts val="3100"/>
              </a:spcBef>
              <a:defRPr sz="7200"/>
            </a:lvl1pPr>
          </a:lstStyle>
          <a:p>
            <a:pPr/>
            <a:r>
              <a:t>Programação EM LINGUAGEM SQL - Normalização</a:t>
            </a:r>
          </a:p>
        </p:txBody>
      </p:sp>
      <p:pic>
        <p:nvPicPr>
          <p:cNvPr id="223"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24" name="A normalização de dados é um processo que simplifica grupos complexos de dados para evitar redundâncias e possibilitar um maior desempenho nas pesquisas.[1]…"/>
          <p:cNvSpPr txBox="1"/>
          <p:nvPr/>
        </p:nvSpPr>
        <p:spPr>
          <a:xfrm>
            <a:off x="1389563" y="3273414"/>
            <a:ext cx="20432503" cy="924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i="0" spc="0" sz="4500"/>
            </a:pPr>
            <a:r>
              <a:t>A normalização de dados é um processo que simplifica grupos complexos de dados para evitar redundâncias e possibilitar um maior desempenho nas pesquisas.</a:t>
            </a:r>
            <a:r>
              <a:rPr baseline="31999" sz="1120">
                <a:solidFill>
                  <a:srgbClr val="0645AD"/>
                </a:solidFill>
                <a:hlinkClick r:id="rId3" invalidUrl="" action="" tgtFrame="" tooltip="" history="1" highlightClick="0" endSnd="0"/>
              </a:rPr>
              <a:t>[1]</a:t>
            </a:r>
          </a:p>
          <a:p>
            <a:pPr>
              <a:spcBef>
                <a:spcPts val="2500"/>
              </a:spcBef>
              <a:defRPr i="0" spc="0" sz="4500"/>
            </a:pPr>
            <a:r>
              <a:t>É o processo de organização eficiente dos dados dentro de uma base de dados cujos objetivos principais são:</a:t>
            </a:r>
          </a:p>
          <a:p>
            <a:pPr marL="1160235" indent="-1020535">
              <a:spcBef>
                <a:spcPts val="2500"/>
              </a:spcBef>
              <a:buClr>
                <a:srgbClr val="202122"/>
              </a:buClr>
              <a:buSzPct val="100000"/>
              <a:buFont typeface="Helvetica"/>
              <a:buAutoNum type="arabicPeriod" startAt="1"/>
              <a:defRPr i="0" spc="0" sz="4500"/>
            </a:pPr>
            <a:r>
              <a:t>Eliminar dados redundantes (por exemplo, armazenando os mesmos dados em mais de uma tabela).</a:t>
            </a:r>
          </a:p>
          <a:p>
            <a:pPr marL="1160235" indent="-1020535">
              <a:spcBef>
                <a:spcPts val="2500"/>
              </a:spcBef>
              <a:buClr>
                <a:srgbClr val="202122"/>
              </a:buClr>
              <a:buSzPct val="100000"/>
              <a:buFont typeface="Helvetica"/>
              <a:buAutoNum type="arabicPeriod" startAt="1"/>
              <a:defRPr i="0" spc="0" sz="4500"/>
            </a:pPr>
            <a:r>
              <a:t>Garantir que as dependências entre os dados façam sentido (armazenando apenas dados logicamente relacionados em uma tabela).</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modelos de bases dados"/>
          <p:cNvSpPr txBox="1"/>
          <p:nvPr>
            <p:ph type="title"/>
          </p:nvPr>
        </p:nvSpPr>
        <p:spPr>
          <a:xfrm>
            <a:off x="1016000" y="933450"/>
            <a:ext cx="22352000" cy="7073900"/>
          </a:xfrm>
          <a:prstGeom prst="rect">
            <a:avLst/>
          </a:prstGeom>
        </p:spPr>
        <p:txBody>
          <a:bodyPr/>
          <a:lstStyle/>
          <a:p>
            <a:pPr/>
            <a:r>
              <a:t>modelos de bases dados</a:t>
            </a:r>
          </a:p>
        </p:txBody>
      </p:sp>
      <p:pic>
        <p:nvPicPr>
          <p:cNvPr id="227" name="Galeria de imagens" descr="Galeria de imagens"/>
          <p:cNvPicPr>
            <a:picLocks noChangeAspect="1"/>
          </p:cNvPicPr>
          <p:nvPr/>
        </p:nvPicPr>
        <p:blipFill>
          <a:blip r:embed="rId2">
            <a:extLst/>
          </a:blip>
          <a:srcRect l="4615" t="0" r="4615" b="0"/>
          <a:stretch>
            <a:fillRect/>
          </a:stretch>
        </p:blipFill>
        <p:spPr>
          <a:xfrm>
            <a:off x="21010748" y="634496"/>
            <a:ext cx="2819509" cy="1620646"/>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Linha"/>
          <p:cNvSpPr/>
          <p:nvPr/>
        </p:nvSpPr>
        <p:spPr>
          <a:xfrm>
            <a:off x="13208000" y="2222500"/>
            <a:ext cx="101600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pic>
        <p:nvPicPr>
          <p:cNvPr id="145" name="Imagem" descr="Imagem"/>
          <p:cNvPicPr>
            <a:picLocks noChangeAspect="1"/>
          </p:cNvPicPr>
          <p:nvPr>
            <p:ph type="pic" idx="21"/>
          </p:nvPr>
        </p:nvPicPr>
        <p:blipFill>
          <a:blip r:embed="rId2">
            <a:extLst/>
          </a:blip>
          <a:srcRect l="2734" t="755" r="10665" b="8629"/>
          <a:stretch>
            <a:fillRect/>
          </a:stretch>
        </p:blipFill>
        <p:spPr>
          <a:xfrm>
            <a:off x="0" y="0"/>
            <a:ext cx="12065000" cy="13716000"/>
          </a:xfrm>
          <a:prstGeom prst="rect">
            <a:avLst/>
          </a:prstGeom>
        </p:spPr>
      </p:pic>
      <p:sp>
        <p:nvSpPr>
          <p:cNvPr id="146" name="Fundamentos de SQL"/>
          <p:cNvSpPr txBox="1"/>
          <p:nvPr>
            <p:ph type="title"/>
          </p:nvPr>
        </p:nvSpPr>
        <p:spPr>
          <a:prstGeom prst="rect">
            <a:avLst/>
          </a:prstGeom>
        </p:spPr>
        <p:txBody>
          <a:bodyPr/>
          <a:lstStyle>
            <a:lvl1pPr defTabSz="792479">
              <a:spcBef>
                <a:spcPts val="3100"/>
              </a:spcBef>
              <a:defRPr sz="7200"/>
            </a:lvl1pPr>
          </a:lstStyle>
          <a:p>
            <a:pPr/>
            <a:r>
              <a:t>Fundamentos de SQL </a:t>
            </a:r>
          </a:p>
        </p:txBody>
      </p:sp>
      <p:sp>
        <p:nvSpPr>
          <p:cNvPr id="147" name="Abordagem relacional e utilização dos operadores relacionais…"/>
          <p:cNvSpPr txBox="1"/>
          <p:nvPr>
            <p:ph type="body" sz="half" idx="1"/>
          </p:nvPr>
        </p:nvSpPr>
        <p:spPr>
          <a:prstGeom prst="rect">
            <a:avLst/>
          </a:prstGeom>
        </p:spPr>
        <p:txBody>
          <a:bodyPr/>
          <a:lstStyle/>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a:t>
            </a:r>
            <a:r>
              <a:t>Abordagem relacional e utilização dos operadores relacionais</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Diferenças entre os sub-conjuntos de comandos SQL</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Comando SELECT</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Sub consultas simples e correlacionadas, e combinação com os operadores do SQL</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Comandos INSERT, UPDATE, DELETE enquadrados em transacções</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Criação de tabelas e utilização de restrições</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Criação de índices simples</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a:t>
            </a:r>
            <a:r>
              <a:t>SQL como linguagem “universal” para pesquisas sobre bases de dados</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Pesquisas (“</a:t>
            </a:r>
            <a:r>
              <a:rPr i="1"/>
              <a:t>queries</a:t>
            </a:r>
            <a:r>
              <a:t>”) simples sobre a base de dados (estrutura básica do comando SELECT)</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Predicados ALL e DISTINCT</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Pesquisas complexas</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Agregação de dados com a instrução SELECT</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Lógica e funções de grupo</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JOIN como forma de extrair informação de tabelas diferentes com base em critérios de comparação de valores em colunas comuns (INNER JOIN, LEFT JOIN e RIGHT JOIN)</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Utilização de sub pesquisas (ou pesquisas encadeadas)</a:t>
            </a:r>
          </a:p>
          <a:p>
            <a:pPr marL="136905" indent="-136905" defTabSz="448055">
              <a:lnSpc>
                <a:spcPct val="150000"/>
              </a:lnSpc>
              <a:spcBef>
                <a:spcPts val="0"/>
              </a:spcBef>
              <a:buSzPct val="50000"/>
              <a:buFontTx/>
              <a:buBlip>
                <a:blip r:embed="rId3"/>
              </a:buBlip>
              <a:defRPr sz="2254">
                <a:solidFill>
                  <a:srgbClr val="000000"/>
                </a:solidFill>
                <a:latin typeface="Helvetica Neue"/>
                <a:ea typeface="Helvetica Neue"/>
                <a:cs typeface="Helvetica Neue"/>
                <a:sym typeface="Helvetica Neue"/>
              </a:defRPr>
            </a:pPr>
            <a:r>
              <a:t> Uniões</a:t>
            </a:r>
          </a:p>
        </p:txBody>
      </p:sp>
      <p:pic>
        <p:nvPicPr>
          <p:cNvPr id="148" name="Galeria de imagens" descr="Galeria de imagens"/>
          <p:cNvPicPr>
            <a:picLocks noChangeAspect="1"/>
          </p:cNvPicPr>
          <p:nvPr/>
        </p:nvPicPr>
        <p:blipFill>
          <a:blip r:embed="rId4">
            <a:extLst/>
          </a:blip>
          <a:srcRect l="4615" t="0" r="4615" b="0"/>
          <a:stretch>
            <a:fillRect/>
          </a:stretch>
        </p:blipFill>
        <p:spPr>
          <a:xfrm>
            <a:off x="21403586" y="12026790"/>
            <a:ext cx="2819509" cy="1620647"/>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30" name="Programação EM LINGUAGEM SQL - Modelos"/>
          <p:cNvSpPr txBox="1"/>
          <p:nvPr>
            <p:ph type="title"/>
          </p:nvPr>
        </p:nvSpPr>
        <p:spPr>
          <a:prstGeom prst="rect">
            <a:avLst/>
          </a:prstGeom>
        </p:spPr>
        <p:txBody>
          <a:bodyPr/>
          <a:lstStyle>
            <a:lvl1pPr defTabSz="792479">
              <a:spcBef>
                <a:spcPts val="3100"/>
              </a:spcBef>
              <a:defRPr sz="7200"/>
            </a:lvl1pPr>
          </a:lstStyle>
          <a:p>
            <a:pPr/>
            <a:r>
              <a:t>Programação EM LINGUAGEM SQL - Modelos</a:t>
            </a:r>
          </a:p>
        </p:txBody>
      </p:sp>
      <p:pic>
        <p:nvPicPr>
          <p:cNvPr id="231"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32" name="Existem vários Modelos de Base de Dados:…"/>
          <p:cNvSpPr txBox="1"/>
          <p:nvPr/>
        </p:nvSpPr>
        <p:spPr>
          <a:xfrm>
            <a:off x="1501803" y="3547757"/>
            <a:ext cx="20432502" cy="7518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i="0" spc="0" sz="4500"/>
            </a:pPr>
            <a:r>
              <a:t>Existem vários Modelos de Base de Dados: </a:t>
            </a:r>
          </a:p>
          <a:p>
            <a:pPr lvl="3" marL="1028700" indent="-571500">
              <a:spcBef>
                <a:spcPts val="2500"/>
              </a:spcBef>
              <a:buSzPct val="50000"/>
              <a:buBlip>
                <a:blip r:embed="rId3"/>
              </a:buBlip>
              <a:defRPr i="0" spc="0" sz="4500"/>
            </a:pPr>
            <a:r>
              <a:t>Modelo Plano (ou tabular);</a:t>
            </a:r>
          </a:p>
          <a:p>
            <a:pPr lvl="3" marL="1028700" indent="-571500">
              <a:spcBef>
                <a:spcPts val="2500"/>
              </a:spcBef>
              <a:buSzPct val="50000"/>
              <a:buBlip>
                <a:blip r:embed="rId3"/>
              </a:buBlip>
              <a:defRPr i="0" spc="0" sz="4500"/>
            </a:pPr>
            <a:r>
              <a:t>Modelo em Rede;</a:t>
            </a:r>
          </a:p>
          <a:p>
            <a:pPr lvl="3" marL="1028700" indent="-571500">
              <a:spcBef>
                <a:spcPts val="2500"/>
              </a:spcBef>
              <a:buSzPct val="50000"/>
              <a:buBlip>
                <a:blip r:embed="rId3"/>
              </a:buBlip>
              <a:defRPr i="0" spc="0" sz="4500"/>
            </a:pPr>
            <a:r>
              <a:t>Modelo Hierárquico; </a:t>
            </a:r>
          </a:p>
          <a:p>
            <a:pPr lvl="3" marL="1028700" indent="-571500">
              <a:spcBef>
                <a:spcPts val="2500"/>
              </a:spcBef>
              <a:buSzPct val="50000"/>
              <a:buBlip>
                <a:blip r:embed="rId3"/>
              </a:buBlip>
              <a:defRPr i="0" spc="0" sz="4500"/>
            </a:pPr>
            <a:r>
              <a:t>Modelo Relacional;</a:t>
            </a:r>
          </a:p>
          <a:p>
            <a:pPr lvl="3" marL="1028700" indent="-571500">
              <a:spcBef>
                <a:spcPts val="2500"/>
              </a:spcBef>
              <a:buSzPct val="50000"/>
              <a:buBlip>
                <a:blip r:embed="rId3"/>
              </a:buBlip>
              <a:defRPr i="0" spc="0" sz="4500"/>
            </a:pPr>
            <a:r>
              <a:t>Orientado a objetos;</a:t>
            </a:r>
          </a:p>
          <a:p>
            <a:pPr lvl="3" marL="1028700" indent="-571500">
              <a:spcBef>
                <a:spcPts val="2500"/>
              </a:spcBef>
              <a:buSzPct val="50000"/>
              <a:buBlip>
                <a:blip r:embed="rId3"/>
              </a:buBlip>
              <a:defRPr i="0" spc="0" sz="4500"/>
            </a:pPr>
            <a:r>
              <a:t>Objeto-Relacional.</a:t>
            </a:r>
          </a:p>
        </p:txBody>
      </p:sp>
      <p:pic>
        <p:nvPicPr>
          <p:cNvPr id="233" name="Imagem" descr="Imagem"/>
          <p:cNvPicPr>
            <a:picLocks noChangeAspect="1"/>
          </p:cNvPicPr>
          <p:nvPr/>
        </p:nvPicPr>
        <p:blipFill>
          <a:blip r:embed="rId4">
            <a:extLst/>
          </a:blip>
          <a:stretch>
            <a:fillRect/>
          </a:stretch>
        </p:blipFill>
        <p:spPr>
          <a:xfrm>
            <a:off x="13274788" y="3360403"/>
            <a:ext cx="10962649" cy="7893109"/>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36" name="Programação EM LINGUAGEM SQL - Modelos"/>
          <p:cNvSpPr txBox="1"/>
          <p:nvPr>
            <p:ph type="title"/>
          </p:nvPr>
        </p:nvSpPr>
        <p:spPr>
          <a:prstGeom prst="rect">
            <a:avLst/>
          </a:prstGeom>
        </p:spPr>
        <p:txBody>
          <a:bodyPr/>
          <a:lstStyle>
            <a:lvl1pPr defTabSz="792479">
              <a:spcBef>
                <a:spcPts val="3100"/>
              </a:spcBef>
              <a:defRPr sz="7200"/>
            </a:lvl1pPr>
          </a:lstStyle>
          <a:p>
            <a:pPr/>
            <a:r>
              <a:t>Programação EM LINGUAGEM SQL - Modelos</a:t>
            </a:r>
          </a:p>
        </p:txBody>
      </p:sp>
      <p:pic>
        <p:nvPicPr>
          <p:cNvPr id="237"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38" name="O modelo plano consiste de matrizes simples, bidimensionais, compostas por elementos de dados: inteiros, números reais, etc.;…"/>
          <p:cNvSpPr txBox="1"/>
          <p:nvPr/>
        </p:nvSpPr>
        <p:spPr>
          <a:xfrm>
            <a:off x="1726282" y="2987904"/>
            <a:ext cx="20432502" cy="99288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571500" indent="-571500">
              <a:spcBef>
                <a:spcPts val="2500"/>
              </a:spcBef>
              <a:buSzPct val="50000"/>
              <a:buBlip>
                <a:blip r:embed="rId3"/>
              </a:buBlip>
              <a:defRPr i="0" spc="0" sz="4500"/>
            </a:pPr>
            <a:r>
              <a:t>O </a:t>
            </a:r>
            <a:r>
              <a:rPr b="1"/>
              <a:t>modelo plano</a:t>
            </a:r>
            <a:r>
              <a:t> consiste de matrizes simples, bidimensionais, compostas por elementos de dados: inteiros, números reais, etc.;</a:t>
            </a:r>
          </a:p>
          <a:p>
            <a:pPr marL="571500" indent="-571500">
              <a:spcBef>
                <a:spcPts val="2500"/>
              </a:spcBef>
              <a:buSzPct val="50000"/>
              <a:buBlip>
                <a:blip r:embed="rId3"/>
              </a:buBlip>
              <a:defRPr i="0" spc="0" sz="4500"/>
            </a:pPr>
            <a:r>
              <a:t>O </a:t>
            </a:r>
            <a:r>
              <a:rPr b="1">
                <a:solidFill>
                  <a:schemeClr val="accent6">
                    <a:hueOff val="268956"/>
                    <a:satOff val="-2801"/>
                    <a:lumOff val="-18156"/>
                  </a:schemeClr>
                </a:solidFill>
              </a:rPr>
              <a:t>modelo em rede</a:t>
            </a:r>
            <a:r>
              <a:rPr>
                <a:solidFill>
                  <a:schemeClr val="accent6">
                    <a:hueOff val="268956"/>
                    <a:satOff val="-2801"/>
                    <a:lumOff val="-18156"/>
                  </a:schemeClr>
                </a:solidFill>
              </a:rPr>
              <a:t> permit</a:t>
            </a:r>
            <a:r>
              <a:t>e que várias tabelas sejam usadas simultaneamente por meio do uso de apontadores (ou referências). Algumas colunas contêm apontadores para outras tabelas ao invés de dados. Assim, as tabelas são ligadas por referências, o que pode ser visto como uma rede;</a:t>
            </a:r>
          </a:p>
          <a:p>
            <a:pPr marL="571500" indent="-571500">
              <a:spcBef>
                <a:spcPts val="2500"/>
              </a:spcBef>
              <a:buSzPct val="50000"/>
              <a:buBlip>
                <a:blip r:embed="rId3"/>
              </a:buBlip>
              <a:defRPr i="0" spc="0" sz="4500"/>
            </a:pPr>
            <a:r>
              <a:t>O </a:t>
            </a:r>
            <a:r>
              <a:rPr b="1"/>
              <a:t>modelo hierárquico</a:t>
            </a:r>
            <a:r>
              <a:t> é uma variação particular do modelo em rede, limita as relações a uma estrutura semelhante à de uma árvore (hierarquia - tronco, galhos), ao invés do modelo mais geral direcionado por grafos;</a:t>
            </a:r>
          </a:p>
          <a:p>
            <a:pPr lvl="1" marL="1617435" indent="-1020535">
              <a:spcBef>
                <a:spcPts val="2500"/>
              </a:spcBef>
              <a:buClr>
                <a:srgbClr val="202122"/>
              </a:buClr>
              <a:buSzPct val="100000"/>
              <a:buFont typeface="Helvetica"/>
              <a:buChar char="◦"/>
              <a:defRPr i="0" spc="0" sz="4500"/>
            </a:pPr>
          </a:p>
          <a:p>
            <a:pPr marL="914400" indent="-914400" defTabSz="457200">
              <a:spcBef>
                <a:spcPts val="100"/>
              </a:spcBef>
              <a:tabLst>
                <a:tab pos="596900" algn="l"/>
                <a:tab pos="914400" algn="l"/>
              </a:tabLst>
              <a:defRPr i="0" spc="0" sz="1400">
                <a:solidFill>
                  <a:srgbClr val="202122"/>
                </a:solidFill>
                <a:latin typeface="Helvetica"/>
                <a:ea typeface="Helvetica"/>
                <a:cs typeface="Helvetica"/>
                <a:sym typeface="Helvetica"/>
              </a:defRPr>
            </a:pPr>
          </a:p>
          <a:p>
            <a:pPr marL="177800" indent="-177800" defTabSz="457200">
              <a:spcBef>
                <a:spcPts val="100"/>
              </a:spcBef>
              <a:buSzPct val="50000"/>
              <a:buBlip>
                <a:blip r:embed="rId3"/>
              </a:buBlip>
              <a:tabLst>
                <a:tab pos="139700" algn="l"/>
                <a:tab pos="457200" algn="l"/>
              </a:tabLst>
              <a:defRPr i="0" spc="0" sz="1400">
                <a:solidFill>
                  <a:srgbClr val="202122"/>
                </a:solidFill>
                <a:latin typeface="Helvetica"/>
                <a:ea typeface="Helvetica"/>
                <a:cs typeface="Helvetica"/>
                <a:sym typeface="Helvetica"/>
              </a:defRPr>
            </a:pP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41" name="Programação EM LINGUAGEM SQL - Modelos"/>
          <p:cNvSpPr txBox="1"/>
          <p:nvPr>
            <p:ph type="title"/>
          </p:nvPr>
        </p:nvSpPr>
        <p:spPr>
          <a:prstGeom prst="rect">
            <a:avLst/>
          </a:prstGeom>
        </p:spPr>
        <p:txBody>
          <a:bodyPr/>
          <a:lstStyle>
            <a:lvl1pPr defTabSz="792479">
              <a:spcBef>
                <a:spcPts val="3100"/>
              </a:spcBef>
              <a:defRPr sz="7200"/>
            </a:lvl1pPr>
          </a:lstStyle>
          <a:p>
            <a:pPr/>
            <a:r>
              <a:t>Programação EM LINGUAGEM SQL - Modelos</a:t>
            </a:r>
          </a:p>
        </p:txBody>
      </p:sp>
      <p:pic>
        <p:nvPicPr>
          <p:cNvPr id="242"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43" name="Bases de dados relacionais consistem, principalmente de três componentes:…"/>
          <p:cNvSpPr txBox="1"/>
          <p:nvPr/>
        </p:nvSpPr>
        <p:spPr>
          <a:xfrm>
            <a:off x="1458168" y="3911768"/>
            <a:ext cx="21467665" cy="6565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i="0" spc="0" sz="4500"/>
            </a:pPr>
            <a:r>
              <a:rPr b="1">
                <a:solidFill>
                  <a:schemeClr val="accent6">
                    <a:hueOff val="268956"/>
                    <a:satOff val="-2801"/>
                    <a:lumOff val="-18156"/>
                  </a:schemeClr>
                </a:solidFill>
              </a:rPr>
              <a:t>Bases de dados relacionais</a:t>
            </a:r>
            <a:r>
              <a:rPr>
                <a:solidFill>
                  <a:schemeClr val="accent6">
                    <a:hueOff val="268956"/>
                    <a:satOff val="-2801"/>
                    <a:lumOff val="-18156"/>
                  </a:schemeClr>
                </a:solidFill>
              </a:rPr>
              <a:t> consiste</a:t>
            </a:r>
            <a:r>
              <a:t>m, principalmente de três componentes:</a:t>
            </a:r>
          </a:p>
          <a:p>
            <a:pPr lvl="1" marL="1617435" indent="-1020535">
              <a:spcBef>
                <a:spcPts val="2500"/>
              </a:spcBef>
              <a:buClr>
                <a:srgbClr val="202122"/>
              </a:buClr>
              <a:buSzPct val="100000"/>
              <a:buFont typeface="Helvetica"/>
              <a:buChar char="◦"/>
              <a:defRPr i="0" spc="0" sz="4500"/>
            </a:pPr>
            <a:r>
              <a:t>Uma coleção de estruturas de dados, conhecidas como relações;</a:t>
            </a:r>
          </a:p>
          <a:p>
            <a:pPr lvl="1" marL="1617435" indent="-1020535">
              <a:spcBef>
                <a:spcPts val="2500"/>
              </a:spcBef>
              <a:buClr>
                <a:srgbClr val="202122"/>
              </a:buClr>
              <a:buSzPct val="100000"/>
              <a:buFont typeface="Helvetica"/>
              <a:buChar char="◦"/>
              <a:defRPr i="0" spc="0" sz="4500"/>
            </a:pPr>
            <a:r>
              <a:t>Uma coleção dos operadores (cálculo relacionais);</a:t>
            </a:r>
          </a:p>
          <a:p>
            <a:pPr lvl="1" marL="1617435" indent="-1020535">
              <a:spcBef>
                <a:spcPts val="2500"/>
              </a:spcBef>
              <a:buClr>
                <a:srgbClr val="202122"/>
              </a:buClr>
              <a:buSzPct val="100000"/>
              <a:buFont typeface="Helvetica"/>
              <a:buChar char="◦"/>
              <a:defRPr i="0" spc="0" sz="4500"/>
            </a:pPr>
            <a:r>
              <a:t>Uma coleção de restrições da integridade, definindo o conjunto consistente de estados de base de dados e de alterações de estados. As restrições de integridade podem ser de quatro tipos: de domínio (também conhecidas como </a:t>
            </a:r>
            <a:r>
              <a:rPr i="1"/>
              <a:t>type</a:t>
            </a:r>
            <a:r>
              <a:t>), de atributo, variável relacional e restrições de base de dados.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transações acid"/>
          <p:cNvSpPr txBox="1"/>
          <p:nvPr>
            <p:ph type="title"/>
          </p:nvPr>
        </p:nvSpPr>
        <p:spPr>
          <a:xfrm>
            <a:off x="1016000" y="933450"/>
            <a:ext cx="22352000" cy="7073900"/>
          </a:xfrm>
          <a:prstGeom prst="rect">
            <a:avLst/>
          </a:prstGeom>
        </p:spPr>
        <p:txBody>
          <a:bodyPr/>
          <a:lstStyle/>
          <a:p>
            <a:pPr/>
            <a:r>
              <a:t>transações acid</a:t>
            </a:r>
          </a:p>
        </p:txBody>
      </p:sp>
      <p:pic>
        <p:nvPicPr>
          <p:cNvPr id="246" name="Galeria de imagens" descr="Galeria de imagens"/>
          <p:cNvPicPr>
            <a:picLocks noChangeAspect="1"/>
          </p:cNvPicPr>
          <p:nvPr/>
        </p:nvPicPr>
        <p:blipFill>
          <a:blip r:embed="rId2">
            <a:extLst/>
          </a:blip>
          <a:srcRect l="4615" t="0" r="4615" b="0"/>
          <a:stretch>
            <a:fillRect/>
          </a:stretch>
        </p:blipFill>
        <p:spPr>
          <a:xfrm>
            <a:off x="21010748" y="634496"/>
            <a:ext cx="2819509" cy="1620646"/>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49" name="Programação EM LINGUAGEM SQL - Transações ACID"/>
          <p:cNvSpPr txBox="1"/>
          <p:nvPr>
            <p:ph type="title"/>
          </p:nvPr>
        </p:nvSpPr>
        <p:spPr>
          <a:prstGeom prst="rect">
            <a:avLst/>
          </a:prstGeom>
        </p:spPr>
        <p:txBody>
          <a:bodyPr/>
          <a:lstStyle>
            <a:lvl1pPr defTabSz="792479">
              <a:spcBef>
                <a:spcPts val="3100"/>
              </a:spcBef>
              <a:defRPr sz="7200"/>
            </a:lvl1pPr>
          </a:lstStyle>
          <a:p>
            <a:pPr/>
            <a:r>
              <a:t>Programação EM LINGUAGEM SQL - Transações ACID</a:t>
            </a:r>
          </a:p>
        </p:txBody>
      </p:sp>
      <p:pic>
        <p:nvPicPr>
          <p:cNvPr id="250"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51" name="Uma transação é um conjunto de procedimentos, executados num banco de dados em que o utilizador percebe como uma única ação.…"/>
          <p:cNvSpPr txBox="1"/>
          <p:nvPr/>
        </p:nvSpPr>
        <p:spPr>
          <a:xfrm>
            <a:off x="1458168" y="2664844"/>
            <a:ext cx="21467665" cy="103505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i="0" spc="0" sz="4500"/>
            </a:pPr>
            <a:r>
              <a:t>Uma transação é um conjunto de procedimentos, executados num banco de dados em que o utilizador percebe como uma única ação.</a:t>
            </a:r>
          </a:p>
          <a:p>
            <a:pPr>
              <a:spcBef>
                <a:spcPts val="2500"/>
              </a:spcBef>
              <a:defRPr i="0" spc="0" sz="4500"/>
            </a:pPr>
            <a:r>
              <a:t>A integridade de uma transação depende de </a:t>
            </a:r>
            <a:r>
              <a:rPr b="1"/>
              <a:t>quatro propriedades</a:t>
            </a:r>
            <a:r>
              <a:t>, conhecidas como </a:t>
            </a:r>
            <a:r>
              <a:rPr>
                <a:solidFill>
                  <a:srgbClr val="0645AD"/>
                </a:solidFill>
              </a:rPr>
              <a:t>ACID</a:t>
            </a:r>
            <a:r>
              <a:t>:</a:t>
            </a:r>
          </a:p>
          <a:p>
            <a:pPr marL="1160235" indent="-1020535">
              <a:spcBef>
                <a:spcPts val="2500"/>
              </a:spcBef>
              <a:buClr>
                <a:srgbClr val="202122"/>
              </a:buClr>
              <a:buSzPct val="100000"/>
              <a:buFont typeface="Helvetica"/>
              <a:buChar char="•"/>
              <a:defRPr i="0" spc="0" sz="4500"/>
            </a:pPr>
            <a:r>
              <a:rPr b="1"/>
              <a:t>Atomicidade</a:t>
            </a:r>
            <a:r>
              <a:t>:</a:t>
            </a:r>
          </a:p>
          <a:p>
            <a:pPr>
              <a:spcBef>
                <a:spcPts val="2500"/>
              </a:spcBef>
              <a:defRPr i="0" spc="0" sz="4500"/>
            </a:pPr>
            <a:r>
              <a:t>Todas as ações que compõem a unidade de trabalho da transação devem ser concluídas com sucesso, para que seja efetivada (</a:t>
            </a:r>
            <a:r>
              <a:rPr b="1"/>
              <a:t>commit</a:t>
            </a:r>
            <a:r>
              <a:t>). </a:t>
            </a:r>
          </a:p>
          <a:p>
            <a:pPr>
              <a:spcBef>
                <a:spcPts val="2500"/>
              </a:spcBef>
              <a:defRPr i="0" spc="0" sz="4500"/>
            </a:pPr>
            <a:r>
              <a:t>Se durante a transação qualquer ação que constitui unidade de trabalho falhar, a transação inteira deve ser desfeita (</a:t>
            </a:r>
            <a:r>
              <a:rPr b="1"/>
              <a:t>rollback</a:t>
            </a:r>
            <a:r>
              <a:t>). </a:t>
            </a:r>
          </a:p>
          <a:p>
            <a:pPr>
              <a:spcBef>
                <a:spcPts val="2500"/>
              </a:spcBef>
              <a:defRPr i="0" spc="0" sz="4500"/>
            </a:pPr>
            <a:r>
              <a:t>Quando todas as ações são efetuadas com sucesso, a transação pode ser efetivada(</a:t>
            </a:r>
            <a:r>
              <a:rPr b="1"/>
              <a:t>commit</a:t>
            </a:r>
            <a:r>
              <a:t>).</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54" name="Programação EM LINGUAGEM SQL - Transações ACID"/>
          <p:cNvSpPr txBox="1"/>
          <p:nvPr>
            <p:ph type="title"/>
          </p:nvPr>
        </p:nvSpPr>
        <p:spPr>
          <a:prstGeom prst="rect">
            <a:avLst/>
          </a:prstGeom>
        </p:spPr>
        <p:txBody>
          <a:bodyPr/>
          <a:lstStyle>
            <a:lvl1pPr defTabSz="792479">
              <a:spcBef>
                <a:spcPts val="3100"/>
              </a:spcBef>
              <a:defRPr sz="7200"/>
            </a:lvl1pPr>
          </a:lstStyle>
          <a:p>
            <a:pPr/>
            <a:r>
              <a:t>Programação EM LINGUAGEM SQL - Transações ACID</a:t>
            </a:r>
          </a:p>
        </p:txBody>
      </p:sp>
      <p:pic>
        <p:nvPicPr>
          <p:cNvPr id="255"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56" name="Consistência…"/>
          <p:cNvSpPr txBox="1"/>
          <p:nvPr/>
        </p:nvSpPr>
        <p:spPr>
          <a:xfrm>
            <a:off x="1015999" y="2334568"/>
            <a:ext cx="22352001" cy="10033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marL="1617435" indent="-1020535">
              <a:spcBef>
                <a:spcPts val="2500"/>
              </a:spcBef>
              <a:buClr>
                <a:srgbClr val="202122"/>
              </a:buClr>
              <a:buSzPct val="100000"/>
              <a:buFont typeface="Helvetica"/>
              <a:buChar char="◦"/>
              <a:defRPr i="0" spc="0" sz="4500"/>
            </a:pPr>
          </a:p>
          <a:p>
            <a:pPr marL="1160235" indent="-1020535">
              <a:spcBef>
                <a:spcPts val="2500"/>
              </a:spcBef>
              <a:buClr>
                <a:srgbClr val="202122"/>
              </a:buClr>
              <a:buSzPct val="100000"/>
              <a:buFont typeface="Helvetica"/>
              <a:buChar char="•"/>
              <a:defRPr i="0" spc="0" sz="4500"/>
            </a:pPr>
            <a:r>
              <a:rPr b="1"/>
              <a:t>Consistência</a:t>
            </a:r>
            <a:r>
              <a:t> </a:t>
            </a:r>
          </a:p>
          <a:p>
            <a:pPr>
              <a:spcBef>
                <a:spcPts val="2500"/>
              </a:spcBef>
              <a:defRPr i="0" spc="0" sz="4500"/>
            </a:pPr>
            <a:r>
              <a:t>Todas as regras e restrições definidas no banco de dados devem ser utilizadas. Relacionamentos por chaves estrangeiras, verificação de valores para campos restritos ou únicos devem ser obedecidos para que uma transação possa ser completada com sucesso.</a:t>
            </a:r>
          </a:p>
          <a:p>
            <a:pPr marL="1160235" indent="-1020535">
              <a:spcBef>
                <a:spcPts val="2500"/>
              </a:spcBef>
              <a:buClr>
                <a:srgbClr val="202122"/>
              </a:buClr>
              <a:buSzPct val="100000"/>
              <a:buFont typeface="Helvetica"/>
              <a:buChar char="•"/>
              <a:defRPr i="0" spc="0" sz="4500"/>
            </a:pPr>
            <a:r>
              <a:rPr b="1"/>
              <a:t>Isolamento </a:t>
            </a:r>
            <a:endParaRPr b="1"/>
          </a:p>
          <a:p>
            <a:pPr>
              <a:spcBef>
                <a:spcPts val="2500"/>
              </a:spcBef>
              <a:defRPr i="0" spc="0" sz="4500"/>
            </a:pPr>
            <a:r>
              <a:t>Cada transação funciona completamente à parte de outras transações. Todas as operações são parte de uma transação única. O principio é que nenhuma outra transação, operando no mesmo sistema, possa interferir no funcionamento da transação corrente (trata-se de um mecanismo de controlo).</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59" name="Programação EM LINGUAGEM SQL - Transações ACID"/>
          <p:cNvSpPr txBox="1"/>
          <p:nvPr>
            <p:ph type="title"/>
          </p:nvPr>
        </p:nvSpPr>
        <p:spPr>
          <a:prstGeom prst="rect">
            <a:avLst/>
          </a:prstGeom>
        </p:spPr>
        <p:txBody>
          <a:bodyPr/>
          <a:lstStyle>
            <a:lvl1pPr defTabSz="792479">
              <a:spcBef>
                <a:spcPts val="3100"/>
              </a:spcBef>
              <a:defRPr sz="7200"/>
            </a:lvl1pPr>
          </a:lstStyle>
          <a:p>
            <a:pPr/>
            <a:r>
              <a:t>Programação EM LINGUAGEM SQL - Transações ACID</a:t>
            </a:r>
          </a:p>
        </p:txBody>
      </p:sp>
      <p:pic>
        <p:nvPicPr>
          <p:cNvPr id="260"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61" name="Durabilidade…"/>
          <p:cNvSpPr txBox="1"/>
          <p:nvPr/>
        </p:nvSpPr>
        <p:spPr>
          <a:xfrm>
            <a:off x="880131" y="2393087"/>
            <a:ext cx="11512952" cy="97155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marL="1617435" indent="-1020535">
              <a:spcBef>
                <a:spcPts val="2500"/>
              </a:spcBef>
              <a:buClr>
                <a:srgbClr val="202122"/>
              </a:buClr>
              <a:buSzPct val="100000"/>
              <a:buFont typeface="Helvetica"/>
              <a:buChar char="◦"/>
              <a:defRPr i="0" spc="0" sz="4500"/>
            </a:pPr>
          </a:p>
          <a:p>
            <a:pPr marL="1160235" indent="-1020535">
              <a:spcBef>
                <a:spcPts val="2500"/>
              </a:spcBef>
              <a:buClr>
                <a:srgbClr val="202122"/>
              </a:buClr>
              <a:buSzPct val="100000"/>
              <a:buFont typeface="Helvetica"/>
              <a:buChar char="•"/>
              <a:defRPr i="0" spc="0" sz="4500"/>
            </a:pPr>
            <a:r>
              <a:rPr b="1"/>
              <a:t>Durabilidade</a:t>
            </a:r>
            <a:r>
              <a:t> </a:t>
            </a:r>
          </a:p>
          <a:p>
            <a:pPr>
              <a:spcBef>
                <a:spcPts val="2500"/>
              </a:spcBef>
              <a:defRPr i="0" spc="0" sz="4500"/>
            </a:pPr>
            <a:r>
              <a:t>Significa que os resultados de uma transação são permanentes e podem ser desfeitos somente por uma transação subsequente. Por exemplo: todos os dados e status relativos a uma transação devem ser armazenados num repositório permanente, não sendo passíveis de um falha </a:t>
            </a:r>
            <a:r>
              <a:rPr>
                <a:solidFill>
                  <a:schemeClr val="accent6">
                    <a:hueOff val="268956"/>
                    <a:satOff val="-2801"/>
                    <a:lumOff val="-18156"/>
                  </a:schemeClr>
                </a:solidFill>
              </a:rPr>
              <a:t>de hardware</a:t>
            </a:r>
            <a:r>
              <a:t>.</a:t>
            </a:r>
          </a:p>
        </p:txBody>
      </p:sp>
      <p:pic>
        <p:nvPicPr>
          <p:cNvPr id="262" name="Imagem" descr="Imagem"/>
          <p:cNvPicPr>
            <a:picLocks noChangeAspect="1"/>
          </p:cNvPicPr>
          <p:nvPr/>
        </p:nvPicPr>
        <p:blipFill>
          <a:blip r:embed="rId3">
            <a:extLst/>
          </a:blip>
          <a:stretch>
            <a:fillRect/>
          </a:stretch>
        </p:blipFill>
        <p:spPr>
          <a:xfrm>
            <a:off x="12339072" y="4191146"/>
            <a:ext cx="13267870" cy="6633935"/>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subconjuntos sql"/>
          <p:cNvSpPr txBox="1"/>
          <p:nvPr>
            <p:ph type="title"/>
          </p:nvPr>
        </p:nvSpPr>
        <p:spPr>
          <a:xfrm>
            <a:off x="1016000" y="933450"/>
            <a:ext cx="22352000" cy="7073900"/>
          </a:xfrm>
          <a:prstGeom prst="rect">
            <a:avLst/>
          </a:prstGeom>
        </p:spPr>
        <p:txBody>
          <a:bodyPr/>
          <a:lstStyle/>
          <a:p>
            <a:pPr/>
            <a:r>
              <a:t>subconjuntos sql</a:t>
            </a:r>
          </a:p>
        </p:txBody>
      </p:sp>
      <p:pic>
        <p:nvPicPr>
          <p:cNvPr id="265" name="Galeria de imagens" descr="Galeria de imagens"/>
          <p:cNvPicPr>
            <a:picLocks noChangeAspect="1"/>
          </p:cNvPicPr>
          <p:nvPr/>
        </p:nvPicPr>
        <p:blipFill>
          <a:blip r:embed="rId2">
            <a:extLst/>
          </a:blip>
          <a:srcRect l="4615" t="0" r="4615" b="0"/>
          <a:stretch>
            <a:fillRect/>
          </a:stretch>
        </p:blipFill>
        <p:spPr>
          <a:xfrm>
            <a:off x="21010748" y="634496"/>
            <a:ext cx="2819509" cy="1620646"/>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68" name="Programação EM LINGUAGEM SQL - Subconjuntos sql"/>
          <p:cNvSpPr txBox="1"/>
          <p:nvPr>
            <p:ph type="title"/>
          </p:nvPr>
        </p:nvSpPr>
        <p:spPr>
          <a:prstGeom prst="rect">
            <a:avLst/>
          </a:prstGeom>
        </p:spPr>
        <p:txBody>
          <a:bodyPr/>
          <a:lstStyle>
            <a:lvl1pPr defTabSz="792479">
              <a:spcBef>
                <a:spcPts val="3100"/>
              </a:spcBef>
              <a:defRPr sz="7200"/>
            </a:lvl1pPr>
          </a:lstStyle>
          <a:p>
            <a:pPr/>
            <a:r>
              <a:t>Programação EM LINGUAGEM SQL - Subconjuntos sql</a:t>
            </a:r>
          </a:p>
        </p:txBody>
      </p:sp>
      <p:pic>
        <p:nvPicPr>
          <p:cNvPr id="269"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70" name="A linguagem SQL é dividida em subconjuntos de acordo com as operações que queremos efetuar sobre uma base de dados, tais como:…"/>
          <p:cNvSpPr txBox="1"/>
          <p:nvPr/>
        </p:nvSpPr>
        <p:spPr>
          <a:xfrm>
            <a:off x="764985" y="2956176"/>
            <a:ext cx="14828415" cy="881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i="0" spc="0" sz="4500"/>
            </a:pPr>
            <a:r>
              <a:t>A linguagem SQL é dividida em subconjuntos de acordo com as operações que queremos efetuar sobre uma base de dados, tais como:</a:t>
            </a:r>
          </a:p>
          <a:p>
            <a:pPr lvl="7" marL="1638300" indent="-571500">
              <a:spcBef>
                <a:spcPts val="2500"/>
              </a:spcBef>
              <a:buSzPct val="50000"/>
              <a:buBlip>
                <a:blip r:embed="rId3"/>
              </a:buBlip>
              <a:defRPr i="0" spc="0" sz="4500"/>
            </a:pPr>
            <a:r>
              <a:rPr b="1"/>
              <a:t>DML</a:t>
            </a:r>
            <a:r>
              <a:t> - Linguagem de Manipulação de Dados</a:t>
            </a:r>
          </a:p>
          <a:p>
            <a:pPr lvl="7" marL="1638300" indent="-571500">
              <a:spcBef>
                <a:spcPts val="2500"/>
              </a:spcBef>
              <a:buSzPct val="50000"/>
              <a:buBlip>
                <a:blip r:embed="rId3"/>
              </a:buBlip>
              <a:defRPr i="0" spc="0" sz="4500"/>
            </a:pPr>
            <a:r>
              <a:rPr b="1"/>
              <a:t>DDL</a:t>
            </a:r>
            <a:r>
              <a:t> - Linguagem de Definição de Dados</a:t>
            </a:r>
          </a:p>
          <a:p>
            <a:pPr lvl="7" marL="1638300" indent="-571500">
              <a:spcBef>
                <a:spcPts val="2500"/>
              </a:spcBef>
              <a:buSzPct val="50000"/>
              <a:buBlip>
                <a:blip r:embed="rId3"/>
              </a:buBlip>
              <a:defRPr i="0" spc="0" sz="4500"/>
            </a:pPr>
            <a:r>
              <a:rPr b="1"/>
              <a:t>DCL</a:t>
            </a:r>
            <a:r>
              <a:t> - Linguagem de Controle de Dados</a:t>
            </a:r>
          </a:p>
          <a:p>
            <a:pPr lvl="7" marL="1638300" indent="-571500">
              <a:spcBef>
                <a:spcPts val="2500"/>
              </a:spcBef>
              <a:buSzPct val="50000"/>
              <a:buBlip>
                <a:blip r:embed="rId3"/>
              </a:buBlip>
              <a:defRPr i="0" spc="0" sz="4500"/>
            </a:pPr>
            <a:r>
              <a:rPr b="1"/>
              <a:t>DTL</a:t>
            </a:r>
            <a:r>
              <a:t> - Linguagem de Transação de Dados</a:t>
            </a:r>
          </a:p>
          <a:p>
            <a:pPr lvl="7" marL="1638300" indent="-571500">
              <a:spcBef>
                <a:spcPts val="2500"/>
              </a:spcBef>
              <a:buSzPct val="50000"/>
              <a:buBlip>
                <a:blip r:embed="rId3"/>
              </a:buBlip>
              <a:defRPr i="0" spc="0" sz="4500"/>
            </a:pPr>
            <a:r>
              <a:rPr b="1"/>
              <a:t>DQL</a:t>
            </a:r>
            <a:r>
              <a:t> - Linguagem de Consulta de Dados</a:t>
            </a:r>
          </a:p>
          <a:p>
            <a:pPr defTabSz="457200">
              <a:lnSpc>
                <a:spcPts val="4000"/>
              </a:lnSpc>
              <a:spcBef>
                <a:spcPts val="0"/>
              </a:spcBef>
              <a:defRPr b="1" i="0" spc="0" sz="1440">
                <a:solidFill>
                  <a:srgbClr val="000000"/>
                </a:solidFill>
                <a:latin typeface="Helvetica"/>
                <a:ea typeface="Helvetica"/>
                <a:cs typeface="Helvetica"/>
                <a:sym typeface="Helvetica"/>
              </a:defRPr>
            </a:pPr>
          </a:p>
        </p:txBody>
      </p:sp>
      <p:pic>
        <p:nvPicPr>
          <p:cNvPr id="271" name="Imagem" descr="Imagem"/>
          <p:cNvPicPr>
            <a:picLocks noChangeAspect="1"/>
          </p:cNvPicPr>
          <p:nvPr/>
        </p:nvPicPr>
        <p:blipFill>
          <a:blip r:embed="rId4">
            <a:extLst/>
          </a:blip>
          <a:stretch>
            <a:fillRect/>
          </a:stretch>
        </p:blipFill>
        <p:spPr>
          <a:xfrm>
            <a:off x="13469897" y="3995743"/>
            <a:ext cx="10630634" cy="7350884"/>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74" name="Programação EM LINGUAGEM SQL - Subconjuntos sql"/>
          <p:cNvSpPr txBox="1"/>
          <p:nvPr>
            <p:ph type="title"/>
          </p:nvPr>
        </p:nvSpPr>
        <p:spPr>
          <a:prstGeom prst="rect">
            <a:avLst/>
          </a:prstGeom>
        </p:spPr>
        <p:txBody>
          <a:bodyPr/>
          <a:lstStyle>
            <a:lvl1pPr defTabSz="792479">
              <a:spcBef>
                <a:spcPts val="3100"/>
              </a:spcBef>
              <a:defRPr sz="7200"/>
            </a:lvl1pPr>
          </a:lstStyle>
          <a:p>
            <a:pPr/>
            <a:r>
              <a:t>Programação EM LINGUAGEM SQL - Subconjuntos sql</a:t>
            </a:r>
          </a:p>
        </p:txBody>
      </p:sp>
      <p:pic>
        <p:nvPicPr>
          <p:cNvPr id="275"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76" name="DML - Linguagem de Manipulação de Dados…"/>
          <p:cNvSpPr txBox="1"/>
          <p:nvPr/>
        </p:nvSpPr>
        <p:spPr>
          <a:xfrm>
            <a:off x="624686" y="3470695"/>
            <a:ext cx="22913520" cy="8458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b="1" i="0" spc="0" sz="4500"/>
            </a:pPr>
            <a:r>
              <a:t>DML - Linguagem de Manipulação de Dados</a:t>
            </a:r>
          </a:p>
          <a:p>
            <a:pPr>
              <a:spcBef>
                <a:spcPts val="2500"/>
              </a:spcBef>
              <a:defRPr i="0" spc="0" sz="4500"/>
            </a:pPr>
            <a:r>
              <a:t>O primeiro grupo é a </a:t>
            </a:r>
            <a:r>
              <a:rPr>
                <a:solidFill>
                  <a:srgbClr val="0645AD"/>
                </a:solidFill>
              </a:rPr>
              <a:t>DML</a:t>
            </a:r>
            <a:r>
              <a:t> (Data Manipulation Language - Linguagem de manipulação de dados). </a:t>
            </a:r>
          </a:p>
          <a:p>
            <a:pPr>
              <a:spcBef>
                <a:spcPts val="2500"/>
              </a:spcBef>
              <a:defRPr i="0" spc="0" sz="4500"/>
            </a:pPr>
            <a:r>
              <a:rPr>
                <a:solidFill>
                  <a:srgbClr val="0645AD"/>
                </a:solidFill>
              </a:rPr>
              <a:t>DML</a:t>
            </a:r>
            <a:r>
              <a:t> é um subconjunto da linguagem SQL que é utilizado para realizar inclusões, consultas, alterações e exclusões de dados presentes em registos. </a:t>
            </a:r>
          </a:p>
          <a:p>
            <a:pPr>
              <a:spcBef>
                <a:spcPts val="2500"/>
              </a:spcBef>
              <a:defRPr i="0" spc="0" sz="4500"/>
            </a:pPr>
            <a:r>
              <a:t>Estas tarefas podem ser executadas em vários registos de diversas tabelas ao mesmo tempo. Os comandos que realizam respectivamente as funções acima referidas são </a:t>
            </a:r>
            <a:r>
              <a:rPr b="1"/>
              <a:t>Insert, Update e Delete.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0" name="Imagem" descr="Imagem"/>
          <p:cNvPicPr>
            <a:picLocks noChangeAspect="1"/>
          </p:cNvPicPr>
          <p:nvPr>
            <p:ph type="pic" idx="21"/>
          </p:nvPr>
        </p:nvPicPr>
        <p:blipFill>
          <a:blip r:embed="rId2">
            <a:extLst/>
          </a:blip>
          <a:srcRect l="515" t="9488" r="515" b="39271"/>
          <a:stretch>
            <a:fillRect/>
          </a:stretch>
        </p:blipFill>
        <p:spPr>
          <a:xfrm>
            <a:off x="0" y="0"/>
            <a:ext cx="24384000" cy="13716000"/>
          </a:xfrm>
          <a:prstGeom prst="rect">
            <a:avLst/>
          </a:prstGeom>
        </p:spPr>
      </p:pic>
      <p:pic>
        <p:nvPicPr>
          <p:cNvPr id="151" name="Galeria de imagens" descr="Galeria de imagens"/>
          <p:cNvPicPr>
            <a:picLocks noChangeAspect="1"/>
          </p:cNvPicPr>
          <p:nvPr/>
        </p:nvPicPr>
        <p:blipFill>
          <a:blip r:embed="rId3">
            <a:extLst/>
          </a:blip>
          <a:srcRect l="4615" t="0" r="4615" b="0"/>
          <a:stretch>
            <a:fillRect/>
          </a:stretch>
        </p:blipFill>
        <p:spPr>
          <a:xfrm>
            <a:off x="21403586" y="12026790"/>
            <a:ext cx="2819509" cy="1620647"/>
          </a:xfrm>
          <a:prstGeom prst="rect">
            <a:avLst/>
          </a:prstGeom>
          <a:ln w="12700">
            <a:miter lim="400000"/>
          </a:ln>
        </p:spPr>
      </p:pic>
      <p:pic>
        <p:nvPicPr>
          <p:cNvPr id="152" name="a.jpeg" descr="a.jpeg"/>
          <p:cNvPicPr>
            <a:picLocks noChangeAspect="1"/>
          </p:cNvPicPr>
          <p:nvPr/>
        </p:nvPicPr>
        <p:blipFill>
          <a:blip r:embed="rId4">
            <a:extLst/>
          </a:blip>
          <a:stretch>
            <a:fillRect/>
          </a:stretch>
        </p:blipFill>
        <p:spPr>
          <a:xfrm>
            <a:off x="3789779" y="3180690"/>
            <a:ext cx="5870794" cy="7354620"/>
          </a:xfrm>
          <a:prstGeom prst="rect">
            <a:avLst/>
          </a:prstGeom>
          <a:ln w="12700">
            <a:miter lim="400000"/>
          </a:ln>
        </p:spPr>
      </p:pic>
      <p:sp>
        <p:nvSpPr>
          <p:cNvPr id="153" name="Ana Marta Nunes Grade…"/>
          <p:cNvSpPr txBox="1"/>
          <p:nvPr>
            <p:ph type="body" idx="4294967295"/>
          </p:nvPr>
        </p:nvSpPr>
        <p:spPr>
          <a:xfrm>
            <a:off x="12426432" y="3190245"/>
            <a:ext cx="13104886" cy="10329521"/>
          </a:xfrm>
          <a:prstGeom prst="rect">
            <a:avLst/>
          </a:prstGeom>
        </p:spPr>
        <p:txBody>
          <a:bodyPr lIns="99570" tIns="99570" rIns="99570" bIns="99570"/>
          <a:lstStyle/>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r>
              <a:t>Ana Marta Nunes Grade</a:t>
            </a: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r>
              <a:t>DBA administrator</a:t>
            </a: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p>
          <a:p>
            <a:pPr marL="642220" indent="-642220" defTabSz="1712586">
              <a:spcBef>
                <a:spcPts val="800"/>
              </a:spcBef>
              <a:buSzTx/>
              <a:buFontTx/>
              <a:buNone/>
              <a:defRPr b="1" i="1" sz="3440">
                <a:solidFill>
                  <a:srgbClr val="FFFFFF"/>
                </a:solidFill>
                <a:latin typeface="Trebuchet MS"/>
                <a:ea typeface="Trebuchet MS"/>
                <a:cs typeface="Trebuchet MS"/>
                <a:sym typeface="Trebuchet MS"/>
              </a:defRPr>
            </a:pPr>
            <a:r>
              <a:t>Experiencia Académica:</a:t>
            </a: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r>
              <a:t>Licenciada em Engenharia Informática</a:t>
            </a: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r>
              <a:t>Pós-graduação em Gestão de Projectos</a:t>
            </a: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r>
              <a:t>Pós-graduação em WebDesign </a:t>
            </a: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p>
          <a:p>
            <a:pPr marL="642220" indent="-642220" defTabSz="1712586">
              <a:spcBef>
                <a:spcPts val="800"/>
              </a:spcBef>
              <a:buSzTx/>
              <a:buFontTx/>
              <a:buNone/>
              <a:defRPr b="1" i="1" sz="3440">
                <a:solidFill>
                  <a:srgbClr val="FFFFFF"/>
                </a:solidFill>
                <a:latin typeface="Trebuchet MS"/>
                <a:ea typeface="Trebuchet MS"/>
                <a:cs typeface="Trebuchet MS"/>
                <a:sym typeface="Trebuchet MS"/>
              </a:defRPr>
            </a:pPr>
            <a:r>
              <a:t>Experiencia Profissional:</a:t>
            </a: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r>
              <a:t>Força Aérea Portuguesa</a:t>
            </a: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r>
              <a:t>BNP Paribas</a:t>
            </a: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r>
              <a:t>Banco Investimento Global - BIG</a:t>
            </a: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p>
          <a:p>
            <a:pPr marL="642220" indent="-642220" defTabSz="1712586">
              <a:spcBef>
                <a:spcPts val="800"/>
              </a:spcBef>
              <a:buSzTx/>
              <a:buFontTx/>
              <a:buNone/>
              <a:defRPr i="1" sz="3440">
                <a:solidFill>
                  <a:srgbClr val="FFFFFF"/>
                </a:solidFill>
                <a:latin typeface="Trebuchet MS"/>
                <a:ea typeface="Trebuchet MS"/>
                <a:cs typeface="Trebuchet MS"/>
                <a:sym typeface="Trebuchet MS"/>
              </a:defRPr>
            </a:pP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8"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79" name="Programação EM LINGUAGEM SQL - Subconjuntos sql"/>
          <p:cNvSpPr txBox="1"/>
          <p:nvPr>
            <p:ph type="title"/>
          </p:nvPr>
        </p:nvSpPr>
        <p:spPr>
          <a:prstGeom prst="rect">
            <a:avLst/>
          </a:prstGeom>
        </p:spPr>
        <p:txBody>
          <a:bodyPr/>
          <a:lstStyle>
            <a:lvl1pPr defTabSz="792479">
              <a:spcBef>
                <a:spcPts val="3100"/>
              </a:spcBef>
              <a:defRPr sz="7200"/>
            </a:lvl1pPr>
          </a:lstStyle>
          <a:p>
            <a:pPr/>
            <a:r>
              <a:t>Programação EM LINGUAGEM SQL - Subconjuntos sql</a:t>
            </a:r>
          </a:p>
        </p:txBody>
      </p:sp>
      <p:pic>
        <p:nvPicPr>
          <p:cNvPr id="280"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graphicFrame>
        <p:nvGraphicFramePr>
          <p:cNvPr id="281" name="Tabela"/>
          <p:cNvGraphicFramePr/>
          <p:nvPr/>
        </p:nvGraphicFramePr>
        <p:xfrm>
          <a:off x="1115529" y="4464744"/>
          <a:ext cx="22152942" cy="6326453"/>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2172496"/>
                <a:gridCol w="2325881"/>
                <a:gridCol w="8976689"/>
                <a:gridCol w="8677875"/>
              </a:tblGrid>
              <a:tr h="1581613">
                <a:tc>
                  <a:txBody>
                    <a:bodyPr/>
                    <a:lstStyle/>
                    <a:p>
                      <a:pPr algn="l">
                        <a:spcBef>
                          <a:spcPts val="3300"/>
                        </a:spcBef>
                        <a:defRPr sz="1800">
                          <a:solidFill>
                            <a:srgbClr val="000000"/>
                          </a:solidFill>
                        </a:defRPr>
                      </a:pPr>
                      <a:r>
                        <a:rPr cap="all" sz="4400">
                          <a:solidFill>
                            <a:srgbClr val="747676"/>
                          </a:solidFill>
                          <a:latin typeface="+mn-lt"/>
                          <a:ea typeface="+mn-ea"/>
                          <a:cs typeface="+mn-cs"/>
                          <a:sym typeface="DIN Condensed Bold"/>
                        </a:rPr>
                        <a:t>função</a:t>
                      </a:r>
                    </a:p>
                  </a:txBody>
                  <a:tcPr marL="71120" marR="71120" marT="35560" marB="35560" anchor="ctr" anchorCtr="0" horzOverflow="overflow">
                    <a:lnT w="12700">
                      <a:miter lim="400000"/>
                    </a:lnT>
                    <a:solidFill>
                      <a:srgbClr val="EAECF0"/>
                    </a:solidFill>
                  </a:tcPr>
                </a:tc>
                <a:tc>
                  <a:txBody>
                    <a:bodyPr/>
                    <a:lstStyle/>
                    <a:p>
                      <a:pPr algn="l">
                        <a:spcBef>
                          <a:spcPts val="3300"/>
                        </a:spcBef>
                        <a:defRPr sz="1800">
                          <a:solidFill>
                            <a:srgbClr val="000000"/>
                          </a:solidFill>
                        </a:defRPr>
                      </a:pPr>
                      <a:r>
                        <a:rPr cap="all" sz="4400">
                          <a:solidFill>
                            <a:srgbClr val="747676"/>
                          </a:solidFill>
                          <a:latin typeface="+mn-lt"/>
                          <a:ea typeface="+mn-ea"/>
                          <a:cs typeface="+mn-cs"/>
                          <a:sym typeface="DIN Condensed Bold"/>
                        </a:rPr>
                        <a:t>comandos SQL</a:t>
                      </a:r>
                    </a:p>
                  </a:txBody>
                  <a:tcPr marL="71120" marR="71120" marT="35560" marB="35560" anchor="ctr" anchorCtr="0" horzOverflow="overflow">
                    <a:lnT w="12700">
                      <a:miter lim="400000"/>
                    </a:lnT>
                    <a:solidFill>
                      <a:srgbClr val="EAECF0"/>
                    </a:solidFill>
                  </a:tcPr>
                </a:tc>
                <a:tc>
                  <a:txBody>
                    <a:bodyPr/>
                    <a:lstStyle/>
                    <a:p>
                      <a:pPr algn="l">
                        <a:spcBef>
                          <a:spcPts val="3300"/>
                        </a:spcBef>
                        <a:defRPr sz="1800">
                          <a:solidFill>
                            <a:srgbClr val="000000"/>
                          </a:solidFill>
                        </a:defRPr>
                      </a:pPr>
                      <a:r>
                        <a:rPr cap="all" sz="4400">
                          <a:solidFill>
                            <a:srgbClr val="747676"/>
                          </a:solidFill>
                          <a:latin typeface="+mn-lt"/>
                          <a:ea typeface="+mn-ea"/>
                          <a:cs typeface="+mn-cs"/>
                          <a:sym typeface="DIN Condensed Bold"/>
                        </a:rPr>
                        <a:t>descrição do comando</a:t>
                      </a:r>
                    </a:p>
                  </a:txBody>
                  <a:tcPr marL="71120" marR="71120" marT="35560" marB="35560" anchor="ctr" anchorCtr="0" horzOverflow="overflow">
                    <a:lnT w="12700">
                      <a:miter lim="400000"/>
                    </a:lnT>
                    <a:solidFill>
                      <a:srgbClr val="EAECF0"/>
                    </a:solidFill>
                  </a:tcPr>
                </a:tc>
                <a:tc>
                  <a:txBody>
                    <a:bodyPr/>
                    <a:lstStyle/>
                    <a:p>
                      <a:pPr algn="l">
                        <a:spcBef>
                          <a:spcPts val="3300"/>
                        </a:spcBef>
                        <a:defRPr sz="1800">
                          <a:solidFill>
                            <a:srgbClr val="000000"/>
                          </a:solidFill>
                        </a:defRPr>
                      </a:pPr>
                      <a:r>
                        <a:rPr cap="all" sz="4400">
                          <a:solidFill>
                            <a:srgbClr val="747676"/>
                          </a:solidFill>
                          <a:latin typeface="+mn-lt"/>
                          <a:ea typeface="+mn-ea"/>
                          <a:cs typeface="+mn-cs"/>
                          <a:sym typeface="DIN Condensed Bold"/>
                        </a:rPr>
                        <a:t>exemplo</a:t>
                      </a:r>
                    </a:p>
                  </a:txBody>
                  <a:tcPr marL="71120" marR="71120" marT="35560" marB="35560" anchor="ctr" anchorCtr="0" horzOverflow="overflow">
                    <a:lnT w="12700">
                      <a:miter lim="400000"/>
                    </a:lnT>
                    <a:solidFill>
                      <a:srgbClr val="EAECF0"/>
                    </a:solidFill>
                  </a:tcPr>
                </a:tc>
              </a:tr>
              <a:tr h="1581613">
                <a:tc>
                  <a:txBody>
                    <a:bodyPr/>
                    <a:lstStyle/>
                    <a:p>
                      <a:pPr algn="l">
                        <a:spcBef>
                          <a:spcPts val="2500"/>
                        </a:spcBef>
                        <a:defRPr sz="1800">
                          <a:solidFill>
                            <a:srgbClr val="000000"/>
                          </a:solidFill>
                        </a:defRPr>
                      </a:pPr>
                      <a:r>
                        <a:rPr sz="2300">
                          <a:solidFill>
                            <a:srgbClr val="5C5C5C"/>
                          </a:solidFill>
                          <a:sym typeface="Iowan Old Style Roman"/>
                        </a:rPr>
                        <a:t>Inserção se registos</a:t>
                      </a:r>
                    </a:p>
                  </a:txBody>
                  <a:tcPr marL="71120" marR="71120" marT="35560" marB="35560" anchor="ctr" anchorCtr="0" horzOverflow="overflow"/>
                </a:tc>
                <a:tc>
                  <a:txBody>
                    <a:bodyPr/>
                    <a:lstStyle/>
                    <a:p>
                      <a:pPr algn="l">
                        <a:spcBef>
                          <a:spcPts val="2500"/>
                        </a:spcBef>
                        <a:defRPr sz="1800">
                          <a:solidFill>
                            <a:srgbClr val="000000"/>
                          </a:solidFill>
                        </a:defRPr>
                      </a:pPr>
                      <a:r>
                        <a:rPr sz="2300">
                          <a:solidFill>
                            <a:srgbClr val="5C5C5C"/>
                          </a:solidFill>
                          <a:sym typeface="Iowan Old Style Roman"/>
                        </a:rPr>
                        <a:t>INSERT</a:t>
                      </a:r>
                    </a:p>
                  </a:txBody>
                  <a:tcPr marL="71120" marR="71120" marT="35560" marB="35560" anchor="ctr" anchorCtr="0" horzOverflow="overflow"/>
                </a:tc>
                <a:tc>
                  <a:txBody>
                    <a:bodyPr/>
                    <a:lstStyle/>
                    <a:p>
                      <a:pPr algn="l">
                        <a:spcBef>
                          <a:spcPts val="2500"/>
                        </a:spcBef>
                        <a:defRPr sz="1800">
                          <a:solidFill>
                            <a:srgbClr val="000000"/>
                          </a:solidFill>
                        </a:defRPr>
                      </a:pPr>
                      <a:r>
                        <a:rPr sz="2300">
                          <a:solidFill>
                            <a:srgbClr val="5C5C5C"/>
                          </a:solidFill>
                          <a:sym typeface="Iowan Old Style Roman"/>
                        </a:rPr>
                        <a:t>Usada para inserir um registo a uma tabela existente.</a:t>
                      </a:r>
                    </a:p>
                  </a:txBody>
                  <a:tcPr marL="71120" marR="71120" marT="35560" marB="35560" anchor="ctr" anchorCtr="0" horzOverflow="overflow"/>
                </a:tc>
                <a:tc>
                  <a:txBody>
                    <a:bodyPr/>
                    <a:lstStyle/>
                    <a:p>
                      <a:pPr algn="l">
                        <a:spcBef>
                          <a:spcPts val="2500"/>
                        </a:spcBef>
                        <a:defRPr sz="1800">
                          <a:solidFill>
                            <a:srgbClr val="000000"/>
                          </a:solidFill>
                        </a:defRPr>
                      </a:pPr>
                      <a:r>
                        <a:rPr sz="2300">
                          <a:solidFill>
                            <a:srgbClr val="5C5C5C"/>
                          </a:solidFill>
                          <a:sym typeface="Iowan Old Style Roman"/>
                        </a:rPr>
                        <a:t>INSERT INTO Pessoa (id, nome, sexo) VALUE;</a:t>
                      </a:r>
                    </a:p>
                  </a:txBody>
                  <a:tcPr marL="71120" marR="71120" marT="35560" marB="35560" anchor="ctr" anchorCtr="0" horzOverflow="overflow"/>
                </a:tc>
              </a:tr>
              <a:tr h="1581613">
                <a:tc>
                  <a:txBody>
                    <a:bodyPr/>
                    <a:lstStyle/>
                    <a:p>
                      <a:pPr algn="l">
                        <a:spcBef>
                          <a:spcPts val="2500"/>
                        </a:spcBef>
                        <a:defRPr sz="1800">
                          <a:solidFill>
                            <a:srgbClr val="000000"/>
                          </a:solidFill>
                        </a:defRPr>
                      </a:pPr>
                      <a:r>
                        <a:rPr sz="2300">
                          <a:solidFill>
                            <a:srgbClr val="5C5C5C"/>
                          </a:solidFill>
                          <a:sym typeface="Iowan Old Style Roman"/>
                        </a:rPr>
                        <a:t>Alterações aos registos</a:t>
                      </a:r>
                    </a:p>
                  </a:txBody>
                  <a:tcPr marL="71120" marR="71120" marT="35560" marB="35560" anchor="ctr" anchorCtr="0" horzOverflow="overflow"/>
                </a:tc>
                <a:tc>
                  <a:txBody>
                    <a:bodyPr/>
                    <a:lstStyle/>
                    <a:p>
                      <a:pPr algn="l">
                        <a:spcBef>
                          <a:spcPts val="2500"/>
                        </a:spcBef>
                        <a:defRPr sz="1800">
                          <a:solidFill>
                            <a:srgbClr val="000000"/>
                          </a:solidFill>
                        </a:defRPr>
                      </a:pPr>
                      <a:r>
                        <a:rPr sz="2300">
                          <a:solidFill>
                            <a:srgbClr val="5C5C5C"/>
                          </a:solidFill>
                          <a:sym typeface="Iowan Old Style Roman"/>
                        </a:rPr>
                        <a:t>UPDATE</a:t>
                      </a:r>
                    </a:p>
                  </a:txBody>
                  <a:tcPr marL="71120" marR="71120" marT="35560" marB="35560" anchor="ctr" anchorCtr="0" horzOverflow="overflow"/>
                </a:tc>
                <a:tc>
                  <a:txBody>
                    <a:bodyPr/>
                    <a:lstStyle/>
                    <a:p>
                      <a:pPr algn="l">
                        <a:spcBef>
                          <a:spcPts val="2500"/>
                        </a:spcBef>
                        <a:defRPr sz="1800">
                          <a:solidFill>
                            <a:srgbClr val="000000"/>
                          </a:solidFill>
                        </a:defRPr>
                      </a:pPr>
                      <a:r>
                        <a:rPr sz="2300">
                          <a:solidFill>
                            <a:srgbClr val="5C5C5C"/>
                          </a:solidFill>
                          <a:sym typeface="Iowan Old Style Roman"/>
                        </a:rPr>
                        <a:t>Mudar os valores de dados em uma ou mais linhas da tabela existente.</a:t>
                      </a:r>
                    </a:p>
                  </a:txBody>
                  <a:tcPr marL="71120" marR="71120" marT="35560" marB="35560" anchor="ctr" anchorCtr="0" horzOverflow="overflow"/>
                </a:tc>
                <a:tc>
                  <a:txBody>
                    <a:bodyPr/>
                    <a:lstStyle/>
                    <a:p>
                      <a:pPr algn="l">
                        <a:spcBef>
                          <a:spcPts val="2500"/>
                        </a:spcBef>
                        <a:defRPr sz="1800">
                          <a:solidFill>
                            <a:srgbClr val="000000"/>
                          </a:solidFill>
                        </a:defRPr>
                      </a:pPr>
                      <a:r>
                        <a:rPr sz="2300">
                          <a:solidFill>
                            <a:srgbClr val="5C5C5C"/>
                          </a:solidFill>
                          <a:sym typeface="Iowan Old Style Roman"/>
                        </a:rPr>
                        <a:t>UPDATE Pessoa SET data_nascimento = '11/09/1985' WHERE id_pessoa = 7</a:t>
                      </a:r>
                    </a:p>
                  </a:txBody>
                  <a:tcPr marL="71120" marR="71120" marT="35560" marB="35560" anchor="ctr" anchorCtr="0" horzOverflow="overflow"/>
                </a:tc>
              </a:tr>
              <a:tr h="1581613">
                <a:tc>
                  <a:txBody>
                    <a:bodyPr/>
                    <a:lstStyle/>
                    <a:p>
                      <a:pPr algn="l">
                        <a:spcBef>
                          <a:spcPts val="2500"/>
                        </a:spcBef>
                        <a:defRPr sz="1800">
                          <a:solidFill>
                            <a:srgbClr val="000000"/>
                          </a:solidFill>
                        </a:defRPr>
                      </a:pPr>
                      <a:r>
                        <a:rPr sz="2300">
                          <a:solidFill>
                            <a:srgbClr val="5C5C5C"/>
                          </a:solidFill>
                          <a:sym typeface="Iowan Old Style Roman"/>
                        </a:rPr>
                        <a:t>Remover registos</a:t>
                      </a:r>
                    </a:p>
                  </a:txBody>
                  <a:tcPr marL="71120" marR="71120" marT="35560" marB="35560" anchor="ctr" anchorCtr="0" horzOverflow="overflow">
                    <a:lnB w="12700">
                      <a:miter lim="400000"/>
                    </a:lnB>
                  </a:tcPr>
                </a:tc>
                <a:tc>
                  <a:txBody>
                    <a:bodyPr/>
                    <a:lstStyle/>
                    <a:p>
                      <a:pPr algn="l">
                        <a:spcBef>
                          <a:spcPts val="2500"/>
                        </a:spcBef>
                        <a:defRPr sz="1800">
                          <a:solidFill>
                            <a:srgbClr val="000000"/>
                          </a:solidFill>
                        </a:defRPr>
                      </a:pPr>
                      <a:r>
                        <a:rPr sz="2300">
                          <a:solidFill>
                            <a:srgbClr val="5C5C5C"/>
                          </a:solidFill>
                          <a:sym typeface="Iowan Old Style Roman"/>
                        </a:rPr>
                        <a:t>DELETE</a:t>
                      </a:r>
                    </a:p>
                  </a:txBody>
                  <a:tcPr marL="71120" marR="71120" marT="35560" marB="35560" anchor="ctr" anchorCtr="0" horzOverflow="overflow">
                    <a:lnB w="12700">
                      <a:miter lim="400000"/>
                    </a:lnB>
                  </a:tcPr>
                </a:tc>
                <a:tc>
                  <a:txBody>
                    <a:bodyPr/>
                    <a:lstStyle/>
                    <a:p>
                      <a:pPr algn="l">
                        <a:spcBef>
                          <a:spcPts val="2500"/>
                        </a:spcBef>
                        <a:defRPr sz="1800">
                          <a:solidFill>
                            <a:srgbClr val="000000"/>
                          </a:solidFill>
                        </a:defRPr>
                      </a:pPr>
                      <a:r>
                        <a:rPr sz="2300">
                          <a:solidFill>
                            <a:srgbClr val="5C5C5C"/>
                          </a:solidFill>
                          <a:sym typeface="Iowan Old Style Roman"/>
                        </a:rPr>
                        <a:t>Permite remover linhas existentes de uma tabela.</a:t>
                      </a:r>
                    </a:p>
                  </a:txBody>
                  <a:tcPr marL="71120" marR="71120" marT="35560" marB="35560" anchor="ctr" anchorCtr="0" horzOverflow="overflow">
                    <a:lnB w="12700">
                      <a:miter lim="400000"/>
                    </a:lnB>
                  </a:tcPr>
                </a:tc>
                <a:tc>
                  <a:txBody>
                    <a:bodyPr/>
                    <a:lstStyle/>
                    <a:p>
                      <a:pPr algn="l">
                        <a:spcBef>
                          <a:spcPts val="2500"/>
                        </a:spcBef>
                        <a:defRPr sz="1800">
                          <a:solidFill>
                            <a:srgbClr val="000000"/>
                          </a:solidFill>
                        </a:defRPr>
                      </a:pPr>
                      <a:r>
                        <a:rPr sz="2300">
                          <a:solidFill>
                            <a:srgbClr val="5C5C5C"/>
                          </a:solidFill>
                          <a:sym typeface="Iowan Old Style Roman"/>
                        </a:rPr>
                        <a:t>DELETE FROM pessoa WHERE id_pessoa = 7</a:t>
                      </a:r>
                    </a:p>
                  </a:txBody>
                  <a:tcPr marL="71120" marR="71120" marT="35560" marB="35560" anchor="ctr" anchorCtr="0" horzOverflow="overflow">
                    <a:lnB w="12700">
                      <a:miter lim="400000"/>
                    </a:lnB>
                  </a:tcPr>
                </a:tc>
              </a:tr>
            </a:tbl>
          </a:graphicData>
        </a:graphic>
      </p:graphicFrame>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84" name="Programação EM LINGUAGEM SQL - Subconjuntos sql"/>
          <p:cNvSpPr txBox="1"/>
          <p:nvPr>
            <p:ph type="title"/>
          </p:nvPr>
        </p:nvSpPr>
        <p:spPr>
          <a:prstGeom prst="rect">
            <a:avLst/>
          </a:prstGeom>
        </p:spPr>
        <p:txBody>
          <a:bodyPr/>
          <a:lstStyle>
            <a:lvl1pPr defTabSz="792479">
              <a:spcBef>
                <a:spcPts val="3100"/>
              </a:spcBef>
              <a:defRPr sz="7200"/>
            </a:lvl1pPr>
          </a:lstStyle>
          <a:p>
            <a:pPr/>
            <a:r>
              <a:t>Programação EM LINGUAGEM SQL - Subconjuntos sql</a:t>
            </a:r>
          </a:p>
        </p:txBody>
      </p:sp>
      <p:pic>
        <p:nvPicPr>
          <p:cNvPr id="285"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86" name="DDL - Linguagem de Definição de Dados…"/>
          <p:cNvSpPr txBox="1"/>
          <p:nvPr/>
        </p:nvSpPr>
        <p:spPr>
          <a:xfrm>
            <a:off x="989464" y="3257861"/>
            <a:ext cx="22913520" cy="1051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b="1" i="0" spc="0" sz="4500"/>
            </a:pPr>
            <a:r>
              <a:t>DDL - Linguagem de Definição de Dados</a:t>
            </a:r>
          </a:p>
          <a:p>
            <a:pPr>
              <a:spcBef>
                <a:spcPts val="2500"/>
              </a:spcBef>
              <a:defRPr i="0" spc="0" sz="4500"/>
            </a:pPr>
            <a:r>
              <a:rPr>
                <a:solidFill>
                  <a:srgbClr val="0645AD"/>
                </a:solidFill>
              </a:rPr>
              <a:t>DDL</a:t>
            </a:r>
            <a:r>
              <a:t> (Data Definition Language - Linguagem de Definição de Dados). </a:t>
            </a:r>
          </a:p>
          <a:p>
            <a:pPr>
              <a:spcBef>
                <a:spcPts val="2500"/>
              </a:spcBef>
              <a:defRPr i="0" spc="0" sz="4500"/>
            </a:pPr>
            <a:r>
              <a:t>Uma DDL permite ao utilizador definir tabelas novas e elementos associados. </a:t>
            </a:r>
          </a:p>
          <a:p>
            <a:pPr>
              <a:spcBef>
                <a:spcPts val="2500"/>
              </a:spcBef>
              <a:defRPr i="0" spc="0" sz="4500"/>
            </a:pPr>
            <a:r>
              <a:t>Os comandos básicos da DDL são poucos:</a:t>
            </a:r>
          </a:p>
          <a:p>
            <a:pPr marL="1160235" indent="-1020535">
              <a:spcBef>
                <a:spcPts val="2500"/>
              </a:spcBef>
              <a:buClr>
                <a:srgbClr val="202122"/>
              </a:buClr>
              <a:buSzPct val="100000"/>
              <a:buFont typeface="Courier"/>
              <a:buChar char="•"/>
              <a:defRPr i="0" spc="0" sz="4500"/>
            </a:pPr>
            <a:r>
              <a:rPr>
                <a:latin typeface="Courier"/>
                <a:ea typeface="Courier"/>
                <a:cs typeface="Courier"/>
                <a:sym typeface="Courier"/>
              </a:rPr>
              <a:t>CREATE</a:t>
            </a:r>
            <a:r>
              <a:t>: cria um objeto (uma </a:t>
            </a:r>
            <a:r>
              <a:rPr>
                <a:solidFill>
                  <a:srgbClr val="0645AD"/>
                </a:solidFill>
              </a:rPr>
              <a:t>Tabela</a:t>
            </a:r>
            <a:r>
              <a:t>, por exemplo) dentro da base de dados.</a:t>
            </a:r>
          </a:p>
          <a:p>
            <a:pPr marL="1160235" indent="-1020535">
              <a:spcBef>
                <a:spcPts val="2500"/>
              </a:spcBef>
              <a:buClr>
                <a:srgbClr val="202122"/>
              </a:buClr>
              <a:buSzPct val="100000"/>
              <a:buFont typeface="Courier"/>
              <a:buChar char="•"/>
              <a:defRPr i="0" spc="0" sz="4500"/>
            </a:pPr>
            <a:r>
              <a:rPr>
                <a:latin typeface="Courier"/>
                <a:ea typeface="Courier"/>
                <a:cs typeface="Courier"/>
                <a:sym typeface="Courier"/>
              </a:rPr>
              <a:t>DROP</a:t>
            </a:r>
            <a:r>
              <a:t>: apaga um objeto da base de dados.</a:t>
            </a:r>
          </a:p>
          <a:p>
            <a:pPr>
              <a:spcBef>
                <a:spcPts val="2500"/>
              </a:spcBef>
              <a:defRPr i="0" spc="0" sz="4500"/>
            </a:pPr>
            <a:r>
              <a:t>Alguns sistemas de bases de dados usam o comando ALTER, que permite ao usuário alterar um objeto, por exemplo, adicionando uma coluna a uma tabela existente.</a:t>
            </a:r>
          </a:p>
          <a:p>
            <a:pPr>
              <a:spcBef>
                <a:spcPts val="2500"/>
              </a:spcBef>
              <a:defRPr i="0" spc="0" sz="4500"/>
            </a:pP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89" name="Programação EM LINGUAGEM SQL - Subconjuntos sql"/>
          <p:cNvSpPr txBox="1"/>
          <p:nvPr>
            <p:ph type="title"/>
          </p:nvPr>
        </p:nvSpPr>
        <p:spPr>
          <a:prstGeom prst="rect">
            <a:avLst/>
          </a:prstGeom>
        </p:spPr>
        <p:txBody>
          <a:bodyPr/>
          <a:lstStyle>
            <a:lvl1pPr defTabSz="792479">
              <a:spcBef>
                <a:spcPts val="3100"/>
              </a:spcBef>
              <a:defRPr sz="7200"/>
            </a:lvl1pPr>
          </a:lstStyle>
          <a:p>
            <a:pPr/>
            <a:r>
              <a:t>Programação EM LINGUAGEM SQL - Subconjuntos sql</a:t>
            </a:r>
          </a:p>
        </p:txBody>
      </p:sp>
      <p:pic>
        <p:nvPicPr>
          <p:cNvPr id="290"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91" name="Outros comandos DDL:…"/>
          <p:cNvSpPr txBox="1"/>
          <p:nvPr/>
        </p:nvSpPr>
        <p:spPr>
          <a:xfrm>
            <a:off x="989464" y="3702361"/>
            <a:ext cx="22913520" cy="9626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i="0" spc="0" sz="4500"/>
            </a:pPr>
            <a:r>
              <a:t>Outros comandos </a:t>
            </a:r>
            <a:r>
              <a:rPr i="1"/>
              <a:t>DDL</a:t>
            </a:r>
            <a:r>
              <a:t>:</a:t>
            </a:r>
          </a:p>
          <a:p>
            <a:pPr marL="1160235" indent="-1020535">
              <a:spcBef>
                <a:spcPts val="2500"/>
              </a:spcBef>
              <a:buClr>
                <a:srgbClr val="202122"/>
              </a:buClr>
              <a:buSzPct val="100000"/>
              <a:buFont typeface="Courier"/>
              <a:buChar char="•"/>
              <a:defRPr i="0" spc="0" sz="4500"/>
            </a:pPr>
            <a:r>
              <a:t>CREATE TABLE - Criar Tabela</a:t>
            </a:r>
            <a:endParaRPr>
              <a:latin typeface="Helvetica"/>
              <a:ea typeface="Helvetica"/>
              <a:cs typeface="Helvetica"/>
              <a:sym typeface="Helvetica"/>
            </a:endParaRPr>
          </a:p>
          <a:p>
            <a:pPr marL="1160235" indent="-1020535">
              <a:spcBef>
                <a:spcPts val="2500"/>
              </a:spcBef>
              <a:buClr>
                <a:srgbClr val="202122"/>
              </a:buClr>
              <a:buSzPct val="100000"/>
              <a:buFont typeface="Courier"/>
              <a:buChar char="•"/>
              <a:defRPr i="0" spc="0" sz="4500"/>
            </a:pPr>
            <a:r>
              <a:t>CREATE INDEX - Indice</a:t>
            </a:r>
            <a:endParaRPr>
              <a:latin typeface="Helvetica"/>
              <a:ea typeface="Helvetica"/>
              <a:cs typeface="Helvetica"/>
              <a:sym typeface="Helvetica"/>
            </a:endParaRPr>
          </a:p>
          <a:p>
            <a:pPr marL="1160235" indent="-1020535">
              <a:spcBef>
                <a:spcPts val="2500"/>
              </a:spcBef>
              <a:buClr>
                <a:srgbClr val="202122"/>
              </a:buClr>
              <a:buSzPct val="100000"/>
              <a:buFont typeface="Courier"/>
              <a:buChar char="•"/>
              <a:defRPr i="0" spc="0" sz="4500"/>
            </a:pPr>
            <a:r>
              <a:t>CREATE VIEW - View</a:t>
            </a:r>
            <a:endParaRPr>
              <a:latin typeface="Helvetica"/>
              <a:ea typeface="Helvetica"/>
              <a:cs typeface="Helvetica"/>
              <a:sym typeface="Helvetica"/>
            </a:endParaRPr>
          </a:p>
          <a:p>
            <a:pPr marL="1160235" indent="-1020535">
              <a:spcBef>
                <a:spcPts val="2500"/>
              </a:spcBef>
              <a:buClr>
                <a:srgbClr val="202122"/>
              </a:buClr>
              <a:buSzPct val="100000"/>
              <a:buFont typeface="Courier"/>
              <a:buChar char="•"/>
              <a:defRPr i="0" spc="0" sz="4500"/>
            </a:pPr>
            <a:r>
              <a:t>ALTER TABLE - Alterar Tabela</a:t>
            </a:r>
            <a:endParaRPr>
              <a:latin typeface="Helvetica"/>
              <a:ea typeface="Helvetica"/>
              <a:cs typeface="Helvetica"/>
              <a:sym typeface="Helvetica"/>
            </a:endParaRPr>
          </a:p>
          <a:p>
            <a:pPr marL="1160235" indent="-1020535">
              <a:spcBef>
                <a:spcPts val="2500"/>
              </a:spcBef>
              <a:buClr>
                <a:srgbClr val="202122"/>
              </a:buClr>
              <a:buSzPct val="100000"/>
              <a:buFont typeface="Courier"/>
              <a:buChar char="•"/>
              <a:defRPr i="0" spc="0" sz="4500"/>
            </a:pPr>
            <a:r>
              <a:t>ALTER INDEX - Alterar Indice</a:t>
            </a:r>
            <a:endParaRPr>
              <a:latin typeface="Helvetica"/>
              <a:ea typeface="Helvetica"/>
              <a:cs typeface="Helvetica"/>
              <a:sym typeface="Helvetica"/>
            </a:endParaRPr>
          </a:p>
          <a:p>
            <a:pPr marL="1160235" indent="-1020535">
              <a:spcBef>
                <a:spcPts val="2500"/>
              </a:spcBef>
              <a:buClr>
                <a:srgbClr val="202122"/>
              </a:buClr>
              <a:buSzPct val="100000"/>
              <a:buFont typeface="Courier"/>
              <a:buChar char="•"/>
              <a:defRPr i="0" spc="0" sz="4500"/>
            </a:pPr>
            <a:r>
              <a:t>DROP INDEX - Remover Índice</a:t>
            </a:r>
            <a:endParaRPr>
              <a:latin typeface="Helvetica"/>
              <a:ea typeface="Helvetica"/>
              <a:cs typeface="Helvetica"/>
              <a:sym typeface="Helvetica"/>
            </a:endParaRPr>
          </a:p>
          <a:p>
            <a:pPr marL="1160235" indent="-1020535">
              <a:spcBef>
                <a:spcPts val="2500"/>
              </a:spcBef>
              <a:buClr>
                <a:srgbClr val="202122"/>
              </a:buClr>
              <a:buSzPct val="100000"/>
              <a:buFont typeface="Courier"/>
              <a:buChar char="•"/>
              <a:defRPr i="0" spc="0" sz="4500"/>
            </a:pPr>
            <a:r>
              <a:t>DROP VIEW - Remover View</a:t>
            </a:r>
            <a:endParaRPr>
              <a:latin typeface="Helvetica"/>
              <a:ea typeface="Helvetica"/>
              <a:cs typeface="Helvetica"/>
              <a:sym typeface="Helvetica"/>
            </a:endParaRP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94" name="Programação EM LINGUAGEM SQL - Subconjuntos sql"/>
          <p:cNvSpPr txBox="1"/>
          <p:nvPr>
            <p:ph type="title"/>
          </p:nvPr>
        </p:nvSpPr>
        <p:spPr>
          <a:prstGeom prst="rect">
            <a:avLst/>
          </a:prstGeom>
        </p:spPr>
        <p:txBody>
          <a:bodyPr/>
          <a:lstStyle>
            <a:lvl1pPr defTabSz="792479">
              <a:spcBef>
                <a:spcPts val="3100"/>
              </a:spcBef>
              <a:defRPr sz="7200"/>
            </a:lvl1pPr>
          </a:lstStyle>
          <a:p>
            <a:pPr/>
            <a:r>
              <a:t>Programação EM LINGUAGEM SQL - Subconjuntos sql</a:t>
            </a:r>
          </a:p>
        </p:txBody>
      </p:sp>
      <p:pic>
        <p:nvPicPr>
          <p:cNvPr id="295"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296" name="DCL - Linguagem de Controle de Dados…"/>
          <p:cNvSpPr txBox="1"/>
          <p:nvPr/>
        </p:nvSpPr>
        <p:spPr>
          <a:xfrm>
            <a:off x="989464" y="3464846"/>
            <a:ext cx="22913520" cy="8305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b="1" i="0" spc="0" sz="4500"/>
            </a:pPr>
            <a:r>
              <a:t>DCL - Linguagem de Controle de Dados</a:t>
            </a:r>
          </a:p>
          <a:p>
            <a:pPr>
              <a:spcBef>
                <a:spcPts val="2500"/>
              </a:spcBef>
              <a:defRPr i="0" spc="0" sz="4500"/>
            </a:pPr>
            <a:r>
              <a:rPr>
                <a:solidFill>
                  <a:srgbClr val="0645AD"/>
                </a:solidFill>
              </a:rPr>
              <a:t>DCL</a:t>
            </a:r>
            <a:r>
              <a:t> (Data Control Language - Linguagem de Controle de Dados). </a:t>
            </a:r>
          </a:p>
          <a:p>
            <a:pPr>
              <a:spcBef>
                <a:spcPts val="2500"/>
              </a:spcBef>
              <a:defRPr i="0" spc="0" sz="4500"/>
            </a:pPr>
            <a:r>
              <a:t>DCL controla os aspectos de autorização de dados e licenças de utilizadores para controlar quem tem acesso para ver ou manipular dados dentro do banco de dados.</a:t>
            </a:r>
          </a:p>
          <a:p>
            <a:pPr>
              <a:spcBef>
                <a:spcPts val="2500"/>
              </a:spcBef>
              <a:defRPr i="0" spc="0" sz="4500"/>
            </a:pPr>
            <a:r>
              <a:t>Duas palavras-chaves da DCL:</a:t>
            </a:r>
          </a:p>
          <a:p>
            <a:pPr marL="1160235" indent="-1020535">
              <a:spcBef>
                <a:spcPts val="2500"/>
              </a:spcBef>
              <a:buClr>
                <a:srgbClr val="202122"/>
              </a:buClr>
              <a:buSzPct val="100000"/>
              <a:buFont typeface="Courier"/>
              <a:buChar char="•"/>
              <a:defRPr i="0" spc="0" sz="4500"/>
            </a:pPr>
            <a:r>
              <a:rPr>
                <a:latin typeface="Courier"/>
                <a:ea typeface="Courier"/>
                <a:cs typeface="Courier"/>
                <a:sym typeface="Courier"/>
              </a:rPr>
              <a:t>GRANT</a:t>
            </a:r>
            <a:r>
              <a:t> - autoriza os utilizadores executar ou configurar operações.</a:t>
            </a:r>
          </a:p>
          <a:p>
            <a:pPr marL="1160235" indent="-1020535">
              <a:spcBef>
                <a:spcPts val="2500"/>
              </a:spcBef>
              <a:buClr>
                <a:srgbClr val="202122"/>
              </a:buClr>
              <a:buSzPct val="100000"/>
              <a:buFont typeface="Courier"/>
              <a:buChar char="•"/>
              <a:defRPr i="0" spc="0" sz="4500"/>
            </a:pPr>
            <a:r>
              <a:rPr>
                <a:latin typeface="Courier"/>
                <a:ea typeface="Courier"/>
                <a:cs typeface="Courier"/>
                <a:sym typeface="Courier"/>
              </a:rPr>
              <a:t>REVOKE</a:t>
            </a:r>
            <a:r>
              <a:t> - remove ou restringe a capacidade de um utilizador de executar operações.</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99" name="Programação EM LINGUAGEM SQL - Subconjuntos sql"/>
          <p:cNvSpPr txBox="1"/>
          <p:nvPr>
            <p:ph type="title"/>
          </p:nvPr>
        </p:nvSpPr>
        <p:spPr>
          <a:prstGeom prst="rect">
            <a:avLst/>
          </a:prstGeom>
        </p:spPr>
        <p:txBody>
          <a:bodyPr/>
          <a:lstStyle>
            <a:lvl1pPr defTabSz="792479">
              <a:spcBef>
                <a:spcPts val="3100"/>
              </a:spcBef>
              <a:defRPr sz="7200"/>
            </a:lvl1pPr>
          </a:lstStyle>
          <a:p>
            <a:pPr/>
            <a:r>
              <a:t>Programação EM LINGUAGEM SQL - Subconjuntos sql</a:t>
            </a:r>
          </a:p>
        </p:txBody>
      </p:sp>
      <p:pic>
        <p:nvPicPr>
          <p:cNvPr id="300"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301" name="DTL - Linguagem de Transação de Dados…"/>
          <p:cNvSpPr txBox="1"/>
          <p:nvPr/>
        </p:nvSpPr>
        <p:spPr>
          <a:xfrm>
            <a:off x="933344" y="3004848"/>
            <a:ext cx="22913520" cy="9563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b="1" i="0" spc="0" sz="4500"/>
            </a:pPr>
            <a:r>
              <a:t>DTL - Linguagem de Transação de Dados</a:t>
            </a:r>
          </a:p>
          <a:p>
            <a:pPr marL="1160235" indent="-1020535">
              <a:spcBef>
                <a:spcPts val="2500"/>
              </a:spcBef>
              <a:buClr>
                <a:srgbClr val="202122"/>
              </a:buClr>
              <a:buSzPct val="100000"/>
              <a:buFont typeface="Courier"/>
              <a:buChar char="•"/>
              <a:defRPr i="0" spc="0" sz="4500"/>
            </a:pPr>
            <a:r>
              <a:rPr b="1"/>
              <a:t>BEGIN</a:t>
            </a:r>
            <a:r>
              <a:t> - (ou </a:t>
            </a:r>
            <a:r>
              <a:rPr b="1"/>
              <a:t>BEGIN TRANSACTION</a:t>
            </a:r>
            <a:r>
              <a:t>, dependendo da sintaxe de SQL) - pode ser usado para marcar o começo de uma transação de banco de dados que pode ser completa ou não.</a:t>
            </a:r>
          </a:p>
          <a:p>
            <a:pPr marL="1160235" indent="-1020535">
              <a:spcBef>
                <a:spcPts val="2500"/>
              </a:spcBef>
              <a:buClr>
                <a:srgbClr val="202122"/>
              </a:buClr>
              <a:buSzPct val="100000"/>
              <a:buFont typeface="Courier"/>
              <a:buChar char="•"/>
              <a:defRPr i="0" spc="0" sz="4500"/>
            </a:pPr>
            <a:r>
              <a:rPr b="1"/>
              <a:t>COMMIT</a:t>
            </a:r>
            <a:r>
              <a:t> - finaliza uma transação dentro de um sistema de gestão de base de dados.</a:t>
            </a:r>
          </a:p>
          <a:p>
            <a:pPr marL="1160235" indent="-1020535">
              <a:spcBef>
                <a:spcPts val="2500"/>
              </a:spcBef>
              <a:buClr>
                <a:srgbClr val="202122"/>
              </a:buClr>
              <a:buSzPct val="100000"/>
              <a:buFont typeface="Courier"/>
              <a:buChar char="•"/>
              <a:defRPr i="0" spc="0" sz="4500"/>
            </a:pPr>
            <a:r>
              <a:rPr b="1"/>
              <a:t>ROLLBACK</a:t>
            </a:r>
            <a:r>
              <a:t> - faz com que as mudanças nos dados existentes desde o último </a:t>
            </a:r>
            <a:r>
              <a:rPr b="1"/>
              <a:t>COMMIT</a:t>
            </a:r>
            <a:r>
              <a:t> ou </a:t>
            </a:r>
            <a:r>
              <a:rPr b="1"/>
              <a:t>ROLLBACK</a:t>
            </a:r>
            <a:r>
              <a:t> sejam descartadas.</a:t>
            </a:r>
          </a:p>
          <a:p>
            <a:pPr>
              <a:spcBef>
                <a:spcPts val="2500"/>
              </a:spcBef>
              <a:defRPr i="0" spc="0" sz="4500"/>
            </a:pPr>
            <a:r>
              <a:rPr b="1"/>
              <a:t>COMMIT</a:t>
            </a:r>
            <a:r>
              <a:t> e </a:t>
            </a:r>
            <a:r>
              <a:rPr b="1"/>
              <a:t>ROLLBACK</a:t>
            </a:r>
            <a:r>
              <a:t> interagem com áreas de controlo como transação e alocação. Ambos terminam qualquer transação aberta e liberam qualquer cadeado ligado a dados.</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304" name="Programação EM LINGUAGEM SQL - Subconjuntos sql"/>
          <p:cNvSpPr txBox="1"/>
          <p:nvPr>
            <p:ph type="title"/>
          </p:nvPr>
        </p:nvSpPr>
        <p:spPr>
          <a:prstGeom prst="rect">
            <a:avLst/>
          </a:prstGeom>
        </p:spPr>
        <p:txBody>
          <a:bodyPr/>
          <a:lstStyle>
            <a:lvl1pPr defTabSz="792479">
              <a:spcBef>
                <a:spcPts val="3100"/>
              </a:spcBef>
              <a:defRPr sz="7200"/>
            </a:lvl1pPr>
          </a:lstStyle>
          <a:p>
            <a:pPr/>
            <a:r>
              <a:t>Programação EM LINGUAGEM SQL - Subconjuntos sql</a:t>
            </a:r>
          </a:p>
        </p:txBody>
      </p:sp>
      <p:pic>
        <p:nvPicPr>
          <p:cNvPr id="305"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graphicFrame>
        <p:nvGraphicFramePr>
          <p:cNvPr id="306" name="Tabela"/>
          <p:cNvGraphicFramePr/>
          <p:nvPr/>
        </p:nvGraphicFramePr>
        <p:xfrm>
          <a:off x="2540616" y="8743581"/>
          <a:ext cx="19009715" cy="3754997"/>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1732245"/>
                <a:gridCol w="2052385"/>
                <a:gridCol w="11765448"/>
                <a:gridCol w="3459635"/>
              </a:tblGrid>
              <a:tr h="1877498">
                <a:tc>
                  <a:txBody>
                    <a:bodyPr/>
                    <a:lstStyle/>
                    <a:p>
                      <a:pPr algn="l">
                        <a:spcBef>
                          <a:spcPts val="3300"/>
                        </a:spcBef>
                        <a:defRPr sz="1800">
                          <a:solidFill>
                            <a:srgbClr val="000000"/>
                          </a:solidFill>
                        </a:defRPr>
                      </a:pPr>
                      <a:r>
                        <a:rPr cap="all" sz="4200">
                          <a:solidFill>
                            <a:srgbClr val="747676"/>
                          </a:solidFill>
                          <a:latin typeface="+mn-lt"/>
                          <a:ea typeface="+mn-ea"/>
                          <a:cs typeface="+mn-cs"/>
                          <a:sym typeface="DIN Condensed Bold"/>
                        </a:rPr>
                        <a:t>Função</a:t>
                      </a:r>
                    </a:p>
                  </a:txBody>
                  <a:tcPr marL="71120" marR="71120" marT="35560" marB="35560" anchor="ctr" anchorCtr="0" horzOverflow="overflow">
                    <a:lnT w="12700">
                      <a:miter lim="400000"/>
                    </a:lnT>
                    <a:solidFill>
                      <a:srgbClr val="EAECF0"/>
                    </a:solidFill>
                  </a:tcPr>
                </a:tc>
                <a:tc>
                  <a:txBody>
                    <a:bodyPr/>
                    <a:lstStyle/>
                    <a:p>
                      <a:pPr algn="l">
                        <a:spcBef>
                          <a:spcPts val="3300"/>
                        </a:spcBef>
                        <a:defRPr sz="1800">
                          <a:solidFill>
                            <a:srgbClr val="000000"/>
                          </a:solidFill>
                        </a:defRPr>
                      </a:pPr>
                      <a:r>
                        <a:rPr cap="all" sz="4200">
                          <a:solidFill>
                            <a:srgbClr val="747676"/>
                          </a:solidFill>
                          <a:latin typeface="+mn-lt"/>
                          <a:ea typeface="+mn-ea"/>
                          <a:cs typeface="+mn-cs"/>
                          <a:sym typeface="DIN Condensed Bold"/>
                        </a:rPr>
                        <a:t>Comandos SQL</a:t>
                      </a:r>
                    </a:p>
                  </a:txBody>
                  <a:tcPr marL="71120" marR="71120" marT="35560" marB="35560" anchor="ctr" anchorCtr="0" horzOverflow="overflow">
                    <a:lnT w="12700">
                      <a:miter lim="400000"/>
                    </a:lnT>
                    <a:solidFill>
                      <a:srgbClr val="EAECF0"/>
                    </a:solidFill>
                  </a:tcPr>
                </a:tc>
                <a:tc>
                  <a:txBody>
                    <a:bodyPr/>
                    <a:lstStyle/>
                    <a:p>
                      <a:pPr algn="l">
                        <a:spcBef>
                          <a:spcPts val="3300"/>
                        </a:spcBef>
                        <a:defRPr sz="1800">
                          <a:solidFill>
                            <a:srgbClr val="000000"/>
                          </a:solidFill>
                        </a:defRPr>
                      </a:pPr>
                      <a:r>
                        <a:rPr cap="all" sz="4200">
                          <a:solidFill>
                            <a:srgbClr val="747676"/>
                          </a:solidFill>
                          <a:latin typeface="+mn-lt"/>
                          <a:ea typeface="+mn-ea"/>
                          <a:cs typeface="+mn-cs"/>
                          <a:sym typeface="DIN Condensed Bold"/>
                        </a:rPr>
                        <a:t>Descrição do comando</a:t>
                      </a:r>
                    </a:p>
                  </a:txBody>
                  <a:tcPr marL="71120" marR="71120" marT="35560" marB="35560" anchor="ctr" anchorCtr="0" horzOverflow="overflow">
                    <a:lnT w="12700">
                      <a:miter lim="400000"/>
                    </a:lnT>
                    <a:solidFill>
                      <a:srgbClr val="EAECF0"/>
                    </a:solidFill>
                  </a:tcPr>
                </a:tc>
                <a:tc>
                  <a:txBody>
                    <a:bodyPr/>
                    <a:lstStyle/>
                    <a:p>
                      <a:pPr algn="l">
                        <a:spcBef>
                          <a:spcPts val="3300"/>
                        </a:spcBef>
                        <a:defRPr sz="1800">
                          <a:solidFill>
                            <a:srgbClr val="000000"/>
                          </a:solidFill>
                        </a:defRPr>
                      </a:pPr>
                      <a:r>
                        <a:rPr cap="all" sz="4200">
                          <a:solidFill>
                            <a:srgbClr val="747676"/>
                          </a:solidFill>
                          <a:latin typeface="+mn-lt"/>
                          <a:ea typeface="+mn-ea"/>
                          <a:cs typeface="+mn-cs"/>
                          <a:sym typeface="DIN Condensed Bold"/>
                        </a:rPr>
                        <a:t>Exemplo</a:t>
                      </a:r>
                    </a:p>
                  </a:txBody>
                  <a:tcPr marL="71120" marR="71120" marT="35560" marB="35560" anchor="ctr" anchorCtr="0" horzOverflow="overflow">
                    <a:lnT w="12700">
                      <a:miter lim="400000"/>
                    </a:lnT>
                    <a:solidFill>
                      <a:srgbClr val="EAECF0"/>
                    </a:solidFill>
                  </a:tcPr>
                </a:tc>
              </a:tr>
              <a:tr h="1877498">
                <a:tc>
                  <a:txBody>
                    <a:bodyPr/>
                    <a:lstStyle/>
                    <a:p>
                      <a:pPr algn="l">
                        <a:spcBef>
                          <a:spcPts val="2500"/>
                        </a:spcBef>
                        <a:defRPr sz="1800">
                          <a:solidFill>
                            <a:srgbClr val="000000"/>
                          </a:solidFill>
                        </a:defRPr>
                      </a:pPr>
                      <a:r>
                        <a:rPr sz="2800">
                          <a:solidFill>
                            <a:srgbClr val="5C5C5C"/>
                          </a:solidFill>
                          <a:sym typeface="Iowan Old Style Roman"/>
                        </a:rPr>
                        <a:t>Consultas</a:t>
                      </a:r>
                    </a:p>
                  </a:txBody>
                  <a:tcPr marL="71120" marR="71120" marT="35560" marB="35560" anchor="ctr" anchorCtr="0" horzOverflow="overflow">
                    <a:lnB w="12700">
                      <a:miter lim="400000"/>
                    </a:lnB>
                  </a:tcPr>
                </a:tc>
                <a:tc>
                  <a:txBody>
                    <a:bodyPr/>
                    <a:lstStyle/>
                    <a:p>
                      <a:pPr algn="l">
                        <a:spcBef>
                          <a:spcPts val="2500"/>
                        </a:spcBef>
                        <a:defRPr sz="2800">
                          <a:sym typeface="Iowan Old Style Roman"/>
                        </a:defRPr>
                      </a:pPr>
                      <a:r>
                        <a:rPr u="sng">
                          <a:hlinkClick r:id="rId3" invalidUrl="" action="" tgtFrame="" tooltip="" history="1" highlightClick="0" endSnd="0"/>
                        </a:rPr>
                        <a:t>SELECT</a:t>
                      </a:r>
                    </a:p>
                  </a:txBody>
                  <a:tcPr marL="71120" marR="71120" marT="35560" marB="35560" anchor="ctr" anchorCtr="0" horzOverflow="overflow">
                    <a:lnB w="12700">
                      <a:miter lim="400000"/>
                    </a:lnB>
                  </a:tcPr>
                </a:tc>
                <a:tc>
                  <a:txBody>
                    <a:bodyPr/>
                    <a:lstStyle/>
                    <a:p>
                      <a:pPr algn="l">
                        <a:spcBef>
                          <a:spcPts val="2500"/>
                        </a:spcBef>
                        <a:defRPr sz="1800">
                          <a:solidFill>
                            <a:srgbClr val="000000"/>
                          </a:solidFill>
                        </a:defRPr>
                      </a:pPr>
                      <a:r>
                        <a:rPr sz="2800">
                          <a:solidFill>
                            <a:srgbClr val="5C5C5C"/>
                          </a:solidFill>
                          <a:sym typeface="Iowan Old Style Roman"/>
                        </a:rPr>
                        <a:t>O Select é o principal comando usado em SQL para realizar consultas a dados pertencentes a uma tabela.</a:t>
                      </a:r>
                    </a:p>
                  </a:txBody>
                  <a:tcPr marL="71120" marR="71120" marT="35560" marB="35560" anchor="ctr" anchorCtr="0" horzOverflow="overflow">
                    <a:lnB w="12700">
                      <a:miter lim="400000"/>
                    </a:lnB>
                  </a:tcPr>
                </a:tc>
                <a:tc>
                  <a:txBody>
                    <a:bodyPr/>
                    <a:lstStyle/>
                    <a:p>
                      <a:pPr algn="l">
                        <a:spcBef>
                          <a:spcPts val="2500"/>
                        </a:spcBef>
                        <a:defRPr sz="1800">
                          <a:solidFill>
                            <a:srgbClr val="000000"/>
                          </a:solidFill>
                        </a:defRPr>
                      </a:pPr>
                      <a:r>
                        <a:rPr sz="2800">
                          <a:solidFill>
                            <a:srgbClr val="5C5C5C"/>
                          </a:solidFill>
                          <a:sym typeface="Iowan Old Style Roman"/>
                        </a:rPr>
                        <a:t>Select * From Pessoa;</a:t>
                      </a:r>
                    </a:p>
                  </a:txBody>
                  <a:tcPr marL="71120" marR="71120" marT="35560" marB="35560" anchor="ctr" anchorCtr="0" horzOverflow="overflow">
                    <a:lnB w="12700">
                      <a:miter lim="400000"/>
                    </a:lnB>
                  </a:tcPr>
                </a:tc>
              </a:tr>
            </a:tbl>
          </a:graphicData>
        </a:graphic>
      </p:graphicFrame>
      <p:sp>
        <p:nvSpPr>
          <p:cNvPr id="307" name="DQL - Linguagem de Consulta de Dados…"/>
          <p:cNvSpPr txBox="1"/>
          <p:nvPr/>
        </p:nvSpPr>
        <p:spPr>
          <a:xfrm>
            <a:off x="1057307" y="3385064"/>
            <a:ext cx="21976331" cy="57785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b="1" i="0" spc="0" sz="4500"/>
            </a:pPr>
            <a:r>
              <a:t>DQL - Linguagem de Consulta de Dados</a:t>
            </a:r>
          </a:p>
          <a:p>
            <a:pPr>
              <a:spcBef>
                <a:spcPts val="2500"/>
              </a:spcBef>
              <a:defRPr i="0" spc="0" sz="4500"/>
            </a:pPr>
            <a:r>
              <a:t>Embora tenha apenas um comando, a DQL é a parte da SQL mais utilizada. </a:t>
            </a:r>
          </a:p>
          <a:p>
            <a:pPr>
              <a:spcBef>
                <a:spcPts val="2500"/>
              </a:spcBef>
              <a:defRPr i="0" spc="0" sz="4500"/>
            </a:pPr>
            <a:r>
              <a:t>O comando </a:t>
            </a:r>
            <a:r>
              <a:rPr>
                <a:solidFill>
                  <a:srgbClr val="0645AD"/>
                </a:solidFill>
              </a:rPr>
              <a:t>SELECT</a:t>
            </a:r>
            <a:r>
              <a:t> permite ao utilizador especificar uma consulta ("query") a fim de obter o resultado pretendido. Esse comando é composto de várias cláusulas e opções, possibilitando elaborar consultas das mais simples às mais elaboradas.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cláusulas sql"/>
          <p:cNvSpPr txBox="1"/>
          <p:nvPr>
            <p:ph type="title"/>
          </p:nvPr>
        </p:nvSpPr>
        <p:spPr>
          <a:xfrm>
            <a:off x="1016000" y="933450"/>
            <a:ext cx="22352000" cy="7073900"/>
          </a:xfrm>
          <a:prstGeom prst="rect">
            <a:avLst/>
          </a:prstGeom>
        </p:spPr>
        <p:txBody>
          <a:bodyPr/>
          <a:lstStyle/>
          <a:p>
            <a:pPr/>
            <a:r>
              <a:t>cláusulas sql </a:t>
            </a:r>
          </a:p>
        </p:txBody>
      </p:sp>
      <p:pic>
        <p:nvPicPr>
          <p:cNvPr id="310" name="Galeria de imagens" descr="Galeria de imagens"/>
          <p:cNvPicPr>
            <a:picLocks noChangeAspect="1"/>
          </p:cNvPicPr>
          <p:nvPr/>
        </p:nvPicPr>
        <p:blipFill>
          <a:blip r:embed="rId2">
            <a:extLst/>
          </a:blip>
          <a:srcRect l="4615" t="0" r="4615" b="0"/>
          <a:stretch>
            <a:fillRect/>
          </a:stretch>
        </p:blipFill>
        <p:spPr>
          <a:xfrm>
            <a:off x="21010748" y="634496"/>
            <a:ext cx="2819509" cy="1620646"/>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2"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313" name="Programação EM LINGUAGEM SQL - Cláusulas sql"/>
          <p:cNvSpPr txBox="1"/>
          <p:nvPr>
            <p:ph type="title"/>
          </p:nvPr>
        </p:nvSpPr>
        <p:spPr>
          <a:prstGeom prst="rect">
            <a:avLst/>
          </a:prstGeom>
        </p:spPr>
        <p:txBody>
          <a:bodyPr/>
          <a:lstStyle>
            <a:lvl1pPr defTabSz="792479">
              <a:spcBef>
                <a:spcPts val="3100"/>
              </a:spcBef>
              <a:defRPr sz="7200"/>
            </a:lvl1pPr>
          </a:lstStyle>
          <a:p>
            <a:pPr/>
            <a:r>
              <a:t>Programação EM LINGUAGEM SQL - Cláusulas sql</a:t>
            </a:r>
          </a:p>
        </p:txBody>
      </p:sp>
      <p:pic>
        <p:nvPicPr>
          <p:cNvPr id="314"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graphicFrame>
        <p:nvGraphicFramePr>
          <p:cNvPr id="315" name="Tabela"/>
          <p:cNvGraphicFramePr/>
          <p:nvPr/>
        </p:nvGraphicFramePr>
        <p:xfrm>
          <a:off x="1380777" y="3461079"/>
          <a:ext cx="22694444" cy="9279793"/>
        </p:xfrm>
        <a:graphic xmlns:a="http://schemas.openxmlformats.org/drawingml/2006/main">
          <a:graphicData uri="http://schemas.openxmlformats.org/drawingml/2006/table">
            <a:tbl>
              <a:tblPr firstCol="1" firstRow="1" lastCol="0" lastRow="0" bandCol="0" bandRow="1" rtl="0">
                <a:tableStyleId>{C7B018BB-80A7-4F77-B60F-C8B233D01FF8}</a:tableStyleId>
              </a:tblPr>
              <a:tblGrid>
                <a:gridCol w="3578715"/>
                <a:gridCol w="6127248"/>
                <a:gridCol w="12988479"/>
              </a:tblGrid>
              <a:tr h="1159974">
                <a:tc>
                  <a:txBody>
                    <a:bodyPr/>
                    <a:lstStyle/>
                    <a:p>
                      <a:pPr algn="ctr" defTabSz="647700">
                        <a:defRPr sz="1800">
                          <a:solidFill>
                            <a:srgbClr val="000000"/>
                          </a:solidFill>
                        </a:defRPr>
                      </a:pPr>
                      <a:r>
                        <a:rPr sz="4200">
                          <a:solidFill>
                            <a:srgbClr val="FFFFFF"/>
                          </a:solidFill>
                        </a:rPr>
                        <a:t>CLÁUSULA</a:t>
                      </a:r>
                    </a:p>
                  </a:txBody>
                  <a:tcPr marL="50800" marR="50800" marT="50800" marB="50800" anchor="ctr" anchorCtr="0" horzOverflow="overflow">
                    <a:lnL w="12700">
                      <a:solidFill>
                        <a:schemeClr val="accent3">
                          <a:hueOff val="278599"/>
                          <a:satOff val="19149"/>
                          <a:lumOff val="6862"/>
                        </a:schemeClr>
                      </a:solidFill>
                      <a:miter lim="400000"/>
                    </a:lnL>
                    <a:lnT w="12700">
                      <a:solidFill>
                        <a:schemeClr val="accent3">
                          <a:hueOff val="278599"/>
                          <a:satOff val="19149"/>
                          <a:lumOff val="6862"/>
                        </a:schemeClr>
                      </a:solidFill>
                      <a:miter lim="400000"/>
                    </a:lnT>
                  </a:tcPr>
                </a:tc>
                <a:tc>
                  <a:txBody>
                    <a:bodyPr/>
                    <a:lstStyle/>
                    <a:p>
                      <a:pPr algn="ctr" defTabSz="647700">
                        <a:defRPr sz="1800">
                          <a:solidFill>
                            <a:srgbClr val="000000"/>
                          </a:solidFill>
                        </a:defRPr>
                      </a:pPr>
                      <a:r>
                        <a:rPr sz="4200">
                          <a:solidFill>
                            <a:srgbClr val="FFFFFF"/>
                          </a:solidFill>
                        </a:rPr>
                        <a:t>DESCRIÇÃO</a:t>
                      </a:r>
                    </a:p>
                  </a:txBody>
                  <a:tcPr marL="50800" marR="50800" marT="50800" marB="50800" anchor="ctr" anchorCtr="0" horzOverflow="overflow">
                    <a:lnT w="12700">
                      <a:solidFill>
                        <a:schemeClr val="accent3">
                          <a:hueOff val="278599"/>
                          <a:satOff val="19149"/>
                          <a:lumOff val="6862"/>
                        </a:schemeClr>
                      </a:solidFill>
                      <a:miter lim="400000"/>
                    </a:lnT>
                  </a:tcPr>
                </a:tc>
                <a:tc>
                  <a:txBody>
                    <a:bodyPr/>
                    <a:lstStyle/>
                    <a:p>
                      <a:pPr algn="ctr" defTabSz="647700">
                        <a:defRPr sz="1800">
                          <a:solidFill>
                            <a:srgbClr val="000000"/>
                          </a:solidFill>
                        </a:defRPr>
                      </a:pPr>
                      <a:r>
                        <a:rPr sz="4200">
                          <a:solidFill>
                            <a:srgbClr val="FFFFFF"/>
                          </a:solidFill>
                        </a:rPr>
                        <a:t>QUERY</a:t>
                      </a:r>
                    </a:p>
                  </a:txBody>
                  <a:tcPr marL="50800" marR="50800" marT="50800" marB="50800" anchor="ctr" anchorCtr="0" horzOverflow="overflow">
                    <a:lnR w="12700">
                      <a:solidFill>
                        <a:schemeClr val="accent3">
                          <a:hueOff val="278599"/>
                          <a:satOff val="19149"/>
                          <a:lumOff val="6862"/>
                        </a:schemeClr>
                      </a:solidFill>
                      <a:miter lim="400000"/>
                    </a:lnR>
                    <a:lnT w="12700">
                      <a:solidFill>
                        <a:schemeClr val="accent3">
                          <a:hueOff val="278599"/>
                          <a:satOff val="19149"/>
                          <a:lumOff val="6862"/>
                        </a:schemeClr>
                      </a:solidFill>
                      <a:miter lim="400000"/>
                    </a:lnT>
                  </a:tcPr>
                </a:tc>
              </a:tr>
              <a:tr h="1159974">
                <a:tc>
                  <a:txBody>
                    <a:bodyPr/>
                    <a:lstStyle/>
                    <a:p>
                      <a:pPr algn="ctr" defTabSz="647700">
                        <a:defRPr sz="1800">
                          <a:solidFill>
                            <a:srgbClr val="000000"/>
                          </a:solidFill>
                        </a:defRPr>
                      </a:pPr>
                      <a:r>
                        <a:rPr sz="4200">
                          <a:solidFill>
                            <a:srgbClr val="FFFFFF"/>
                          </a:solidFill>
                        </a:rPr>
                        <a:t>FROM </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Utilizada para especificar a tabela, que se vai selecionar os registos.</a:t>
                      </a:r>
                    </a:p>
                  </a:txBody>
                  <a:tcPr marL="50800" marR="50800" marT="50800" marB="50800" anchor="ctr" anchorCtr="0" horzOverflow="overflow"/>
                </a:tc>
                <a:tc>
                  <a:txBody>
                    <a:bodyPr/>
                    <a:lstStyle/>
                    <a:p>
                      <a:pPr algn="l" defTabSz="914400">
                        <a:tabLst>
                          <a:tab pos="1282700" algn="l"/>
                        </a:tabLst>
                        <a:defRPr sz="4200">
                          <a:sym typeface="Iowan Old Style Roman"/>
                        </a:defRPr>
                      </a:pPr>
                      <a:r>
                        <a:t>Select * </a:t>
                      </a:r>
                      <a:r>
                        <a:rPr b="1"/>
                        <a:t>from</a:t>
                      </a:r>
                      <a:r>
                        <a:t> TabelaA</a:t>
                      </a:r>
                    </a:p>
                  </a:txBody>
                  <a:tcPr marL="50800" marR="50800" marT="50800" marB="50800" anchor="ctr" anchorCtr="0" horzOverflow="overflow">
                    <a:lnR w="12700">
                      <a:solidFill>
                        <a:schemeClr val="accent3">
                          <a:hueOff val="278599"/>
                          <a:satOff val="19149"/>
                          <a:lumOff val="6862"/>
                        </a:schemeClr>
                      </a:solidFill>
                      <a:miter lim="400000"/>
                    </a:lnR>
                  </a:tcPr>
                </a:tc>
              </a:tr>
              <a:tr h="1159974">
                <a:tc>
                  <a:txBody>
                    <a:bodyPr/>
                    <a:lstStyle/>
                    <a:p>
                      <a:pPr algn="ctr" defTabSz="647700">
                        <a:defRPr sz="1800">
                          <a:solidFill>
                            <a:srgbClr val="000000"/>
                          </a:solidFill>
                        </a:defRPr>
                      </a:pPr>
                      <a:r>
                        <a:rPr sz="4200">
                          <a:solidFill>
                            <a:srgbClr val="FFFFFF"/>
                          </a:solidFill>
                        </a:rPr>
                        <a:t>WHERE</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Utilizada para especificar as condições que devem reunir os registos que serão selecionados.</a:t>
                      </a:r>
                    </a:p>
                  </a:txBody>
                  <a:tcPr marL="50800" marR="50800" marT="50800" marB="50800" anchor="ctr" anchorCtr="0" horzOverflow="overflow"/>
                </a:tc>
                <a:tc>
                  <a:txBody>
                    <a:bodyPr/>
                    <a:lstStyle/>
                    <a:p>
                      <a:pPr algn="l" defTabSz="914400">
                        <a:tabLst>
                          <a:tab pos="1282700" algn="l"/>
                        </a:tabLst>
                        <a:defRPr sz="4200">
                          <a:sym typeface="Iowan Old Style Roman"/>
                        </a:defRPr>
                      </a:pPr>
                      <a:r>
                        <a:t>Select * from TabelaA </a:t>
                      </a:r>
                      <a:r>
                        <a:rPr b="1"/>
                        <a:t>where </a:t>
                      </a:r>
                      <a:r>
                        <a:t>id =1</a:t>
                      </a:r>
                    </a:p>
                  </a:txBody>
                  <a:tcPr marL="50800" marR="50800" marT="50800" marB="50800" anchor="ctr" anchorCtr="0" horzOverflow="overflow">
                    <a:lnR w="12700">
                      <a:solidFill>
                        <a:schemeClr val="accent3">
                          <a:hueOff val="278599"/>
                          <a:satOff val="19149"/>
                          <a:lumOff val="6862"/>
                        </a:schemeClr>
                      </a:solidFill>
                      <a:miter lim="400000"/>
                    </a:lnR>
                  </a:tcPr>
                </a:tc>
              </a:tr>
              <a:tr h="1159974">
                <a:tc>
                  <a:txBody>
                    <a:bodyPr/>
                    <a:lstStyle/>
                    <a:p>
                      <a:pPr algn="ctr" defTabSz="647700">
                        <a:defRPr sz="1800">
                          <a:solidFill>
                            <a:srgbClr val="000000"/>
                          </a:solidFill>
                        </a:defRPr>
                      </a:pPr>
                      <a:r>
                        <a:rPr sz="4200">
                          <a:solidFill>
                            <a:srgbClr val="FFFFFF"/>
                          </a:solidFill>
                        </a:rPr>
                        <a:t>GROUP BY</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Utilizada para agrupar os registos selecionados em grupos específicos.</a:t>
                      </a:r>
                    </a:p>
                  </a:txBody>
                  <a:tcPr marL="50800" marR="50800" marT="50800" marB="50800" anchor="ctr" anchorCtr="0" horzOverflow="overflow"/>
                </a:tc>
                <a:tc>
                  <a:txBody>
                    <a:bodyPr/>
                    <a:lstStyle/>
                    <a:p>
                      <a:pPr algn="l" defTabSz="914400">
                        <a:tabLst>
                          <a:tab pos="1282700" algn="l"/>
                        </a:tabLst>
                        <a:defRPr sz="4200">
                          <a:sym typeface="Iowan Old Style Roman"/>
                        </a:defRPr>
                      </a:pPr>
                      <a:r>
                        <a:t>Select * from TabelaA </a:t>
                      </a:r>
                      <a:r>
                        <a:rPr b="1"/>
                        <a:t>group by </a:t>
                      </a:r>
                      <a:r>
                        <a:t>name</a:t>
                      </a:r>
                    </a:p>
                  </a:txBody>
                  <a:tcPr marL="50800" marR="50800" marT="50800" marB="50800" anchor="ctr" anchorCtr="0" horzOverflow="overflow">
                    <a:lnR w="12700">
                      <a:solidFill>
                        <a:schemeClr val="accent3">
                          <a:hueOff val="278599"/>
                          <a:satOff val="19149"/>
                          <a:lumOff val="6862"/>
                        </a:schemeClr>
                      </a:solidFill>
                      <a:miter lim="400000"/>
                    </a:lnR>
                  </a:tcPr>
                </a:tc>
              </a:tr>
              <a:tr h="1159974">
                <a:tc>
                  <a:txBody>
                    <a:bodyPr/>
                    <a:lstStyle/>
                    <a:p>
                      <a:pPr algn="ctr" defTabSz="647700">
                        <a:defRPr sz="1800">
                          <a:solidFill>
                            <a:srgbClr val="000000"/>
                          </a:solidFill>
                        </a:defRPr>
                      </a:pPr>
                      <a:r>
                        <a:rPr sz="4200">
                          <a:solidFill>
                            <a:srgbClr val="FFFFFF"/>
                          </a:solidFill>
                        </a:rPr>
                        <a:t>HAVING</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Utilizada para expressar a condição que deve satisfazer cada grupo.</a:t>
                      </a:r>
                    </a:p>
                  </a:txBody>
                  <a:tcPr marL="50800" marR="50800" marT="50800" marB="50800" anchor="ctr" anchorCtr="0" horzOverflow="overflow"/>
                </a:tc>
                <a:tc>
                  <a:txBody>
                    <a:bodyPr/>
                    <a:lstStyle/>
                    <a:p>
                      <a:pPr algn="l" defTabSz="914400">
                        <a:tabLst>
                          <a:tab pos="1282700" algn="l"/>
                        </a:tabLst>
                        <a:defRPr sz="4200">
                          <a:sym typeface="Iowan Old Style Roman"/>
                        </a:defRPr>
                      </a:pPr>
                      <a:r>
                        <a:t>Select * from TabelaA </a:t>
                      </a:r>
                      <a:r>
                        <a:rPr b="1"/>
                        <a:t>having</a:t>
                      </a:r>
                      <a:r>
                        <a:t>(idade) &gt; 21</a:t>
                      </a:r>
                    </a:p>
                  </a:txBody>
                  <a:tcPr marL="50800" marR="50800" marT="50800" marB="50800" anchor="ctr" anchorCtr="0" horzOverflow="overflow">
                    <a:lnR w="12700">
                      <a:solidFill>
                        <a:schemeClr val="accent3">
                          <a:hueOff val="278599"/>
                          <a:satOff val="19149"/>
                          <a:lumOff val="6862"/>
                        </a:schemeClr>
                      </a:solidFill>
                      <a:miter lim="400000"/>
                    </a:lnR>
                  </a:tcPr>
                </a:tc>
              </a:tr>
              <a:tr h="1159974">
                <a:tc>
                  <a:txBody>
                    <a:bodyPr/>
                    <a:lstStyle/>
                    <a:p>
                      <a:pPr algn="ctr" defTabSz="647700">
                        <a:defRPr sz="1800">
                          <a:solidFill>
                            <a:srgbClr val="000000"/>
                          </a:solidFill>
                        </a:defRPr>
                      </a:pPr>
                      <a:r>
                        <a:rPr sz="4200">
                          <a:solidFill>
                            <a:srgbClr val="FFFFFF"/>
                          </a:solidFill>
                        </a:rPr>
                        <a:t>ORDER BY</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Utilizada para ordenar os registos selecionados com uma ordem especifica.</a:t>
                      </a:r>
                    </a:p>
                  </a:txBody>
                  <a:tcPr marL="50800" marR="50800" marT="50800" marB="50800" anchor="ctr" anchorCtr="0" horzOverflow="overflow"/>
                </a:tc>
                <a:tc>
                  <a:txBody>
                    <a:bodyPr/>
                    <a:lstStyle/>
                    <a:p>
                      <a:pPr algn="l" defTabSz="914400">
                        <a:tabLst>
                          <a:tab pos="1282700" algn="l"/>
                        </a:tabLst>
                        <a:defRPr sz="4200">
                          <a:sym typeface="Iowan Old Style Roman"/>
                        </a:defRPr>
                      </a:pPr>
                      <a:r>
                        <a:t>Select * from TabelaA </a:t>
                      </a:r>
                      <a:r>
                        <a:rPr b="1"/>
                        <a:t>order by</a:t>
                      </a:r>
                      <a:r>
                        <a:t> name</a:t>
                      </a:r>
                    </a:p>
                  </a:txBody>
                  <a:tcPr marL="50800" marR="50800" marT="50800" marB="50800" anchor="ctr" anchorCtr="0" horzOverflow="overflow">
                    <a:lnR w="12700">
                      <a:solidFill>
                        <a:schemeClr val="accent3">
                          <a:hueOff val="278599"/>
                          <a:satOff val="19149"/>
                          <a:lumOff val="6862"/>
                        </a:schemeClr>
                      </a:solidFill>
                      <a:miter lim="400000"/>
                    </a:lnR>
                  </a:tcPr>
                </a:tc>
              </a:tr>
              <a:tr h="1159974">
                <a:tc>
                  <a:txBody>
                    <a:bodyPr/>
                    <a:lstStyle/>
                    <a:p>
                      <a:pPr algn="ctr" defTabSz="647700">
                        <a:defRPr sz="1800">
                          <a:solidFill>
                            <a:srgbClr val="000000"/>
                          </a:solidFill>
                        </a:defRPr>
                      </a:pPr>
                      <a:r>
                        <a:rPr sz="4200">
                          <a:solidFill>
                            <a:srgbClr val="FFFFFF"/>
                          </a:solidFill>
                        </a:rPr>
                        <a:t>DISTINCT</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Utilizada para selecionar dados sem repetição.</a:t>
                      </a:r>
                    </a:p>
                  </a:txBody>
                  <a:tcPr marL="50800" marR="50800" marT="50800" marB="50800" anchor="ctr" anchorCtr="0" horzOverflow="overflow"/>
                </a:tc>
                <a:tc>
                  <a:txBody>
                    <a:bodyPr/>
                    <a:lstStyle/>
                    <a:p>
                      <a:pPr algn="l" defTabSz="914400">
                        <a:tabLst>
                          <a:tab pos="1282700" algn="l"/>
                        </a:tabLst>
                        <a:defRPr sz="4200">
                          <a:sym typeface="Iowan Old Style Roman"/>
                        </a:defRPr>
                      </a:pPr>
                      <a:r>
                        <a:t>Select </a:t>
                      </a:r>
                      <a:r>
                        <a:rPr b="1"/>
                        <a:t>distint</a:t>
                      </a:r>
                      <a:r>
                        <a:t> * from TabelaA</a:t>
                      </a:r>
                    </a:p>
                  </a:txBody>
                  <a:tcPr marL="50800" marR="50800" marT="50800" marB="50800" anchor="ctr" anchorCtr="0" horzOverflow="overflow">
                    <a:lnR w="12700">
                      <a:solidFill>
                        <a:schemeClr val="accent3">
                          <a:hueOff val="278599"/>
                          <a:satOff val="19149"/>
                          <a:lumOff val="6862"/>
                        </a:schemeClr>
                      </a:solidFill>
                      <a:miter lim="400000"/>
                    </a:lnR>
                  </a:tcPr>
                </a:tc>
              </a:tr>
              <a:tr h="1159974">
                <a:tc>
                  <a:txBody>
                    <a:bodyPr/>
                    <a:lstStyle/>
                    <a:p>
                      <a:pPr algn="ctr" defTabSz="647700">
                        <a:defRPr sz="1800">
                          <a:solidFill>
                            <a:srgbClr val="000000"/>
                          </a:solidFill>
                        </a:defRPr>
                      </a:pPr>
                      <a:r>
                        <a:rPr sz="4200">
                          <a:solidFill>
                            <a:srgbClr val="FFFFFF"/>
                          </a:solidFill>
                        </a:rPr>
                        <a:t>UNION </a:t>
                      </a:r>
                    </a:p>
                  </a:txBody>
                  <a:tcPr marL="50800" marR="50800" marT="50800" marB="50800" anchor="ctr" anchorCtr="0" horzOverflow="overflow">
                    <a:lnL w="12700">
                      <a:solidFill>
                        <a:schemeClr val="accent3">
                          <a:hueOff val="278599"/>
                          <a:satOff val="19149"/>
                          <a:lumOff val="6862"/>
                        </a:schemeClr>
                      </a:solidFill>
                      <a:miter lim="400000"/>
                    </a:lnL>
                    <a:lnB w="12700">
                      <a:solidFill>
                        <a:schemeClr val="accent3">
                          <a:hueOff val="278599"/>
                          <a:satOff val="19149"/>
                          <a:lumOff val="6862"/>
                        </a:schemeClr>
                      </a:solidFill>
                      <a:miter lim="400000"/>
                    </a:lnB>
                  </a:tcPr>
                </a:tc>
                <a:tc>
                  <a:txBody>
                    <a:bodyPr/>
                    <a:lstStyle/>
                    <a:p>
                      <a:pPr algn="l">
                        <a:spcBef>
                          <a:spcPts val="2500"/>
                        </a:spcBef>
                        <a:defRPr sz="1800">
                          <a:solidFill>
                            <a:srgbClr val="000000"/>
                          </a:solidFill>
                        </a:defRPr>
                      </a:pPr>
                      <a:r>
                        <a:rPr sz="2200">
                          <a:solidFill>
                            <a:srgbClr val="5C5C5C"/>
                          </a:solidFill>
                          <a:sym typeface="Iowan Old Style Roman"/>
                        </a:rPr>
                        <a:t>Combina os resultados de duas consultas SQL em uma única tabela para todas as linhas correspondentes.</a:t>
                      </a:r>
                    </a:p>
                  </a:txBody>
                  <a:tcPr marL="50800" marR="50800" marT="50800" marB="50800" anchor="ctr" anchorCtr="0" horzOverflow="overflow">
                    <a:lnB w="12700">
                      <a:solidFill>
                        <a:schemeClr val="accent3">
                          <a:hueOff val="278599"/>
                          <a:satOff val="19149"/>
                          <a:lumOff val="6862"/>
                        </a:schemeClr>
                      </a:solidFill>
                      <a:miter lim="400000"/>
                    </a:lnB>
                  </a:tcPr>
                </a:tc>
                <a:tc>
                  <a:txBody>
                    <a:bodyPr/>
                    <a:lstStyle/>
                    <a:p>
                      <a:pPr algn="l" defTabSz="914400">
                        <a:tabLst>
                          <a:tab pos="1282700" algn="l"/>
                        </a:tabLst>
                        <a:defRPr sz="4200">
                          <a:sym typeface="Iowan Old Style Roman"/>
                        </a:defRPr>
                      </a:pPr>
                      <a:r>
                        <a:t>Select * from TabelaA </a:t>
                      </a:r>
                      <a:r>
                        <a:rPr b="1"/>
                        <a:t>union</a:t>
                      </a:r>
                      <a:r>
                        <a:t> Select * from TabelaB</a:t>
                      </a:r>
                    </a:p>
                  </a:txBody>
                  <a:tcPr marL="50800" marR="50800" marT="50800" marB="50800" anchor="ctr" anchorCtr="0" horzOverflow="overflow">
                    <a:lnR w="12700">
                      <a:solidFill>
                        <a:schemeClr val="accent3">
                          <a:hueOff val="278599"/>
                          <a:satOff val="19149"/>
                          <a:lumOff val="6862"/>
                        </a:schemeClr>
                      </a:solidFill>
                      <a:miter lim="400000"/>
                    </a:lnR>
                    <a:lnB w="12700">
                      <a:solidFill>
                        <a:schemeClr val="accent3">
                          <a:hueOff val="278599"/>
                          <a:satOff val="19149"/>
                          <a:lumOff val="6862"/>
                        </a:schemeClr>
                      </a:solidFill>
                      <a:miter lim="400000"/>
                    </a:lnB>
                  </a:tcPr>
                </a:tc>
              </a:tr>
            </a:tbl>
          </a:graphicData>
        </a:graphic>
      </p:graphicFrame>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operadores lógicos"/>
          <p:cNvSpPr txBox="1"/>
          <p:nvPr>
            <p:ph type="title"/>
          </p:nvPr>
        </p:nvSpPr>
        <p:spPr>
          <a:xfrm>
            <a:off x="1016000" y="933450"/>
            <a:ext cx="22352000" cy="7073900"/>
          </a:xfrm>
          <a:prstGeom prst="rect">
            <a:avLst/>
          </a:prstGeom>
        </p:spPr>
        <p:txBody>
          <a:bodyPr/>
          <a:lstStyle/>
          <a:p>
            <a:pPr/>
            <a:r>
              <a:t>operadores lógicos</a:t>
            </a:r>
          </a:p>
        </p:txBody>
      </p:sp>
      <p:pic>
        <p:nvPicPr>
          <p:cNvPr id="318" name="Galeria de imagens" descr="Galeria de imagens"/>
          <p:cNvPicPr>
            <a:picLocks noChangeAspect="1"/>
          </p:cNvPicPr>
          <p:nvPr/>
        </p:nvPicPr>
        <p:blipFill>
          <a:blip r:embed="rId2">
            <a:extLst/>
          </a:blip>
          <a:srcRect l="4615" t="0" r="4615" b="0"/>
          <a:stretch>
            <a:fillRect/>
          </a:stretch>
        </p:blipFill>
        <p:spPr>
          <a:xfrm>
            <a:off x="21010748" y="634496"/>
            <a:ext cx="2819509" cy="1620646"/>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321" name="Programação EM LINGUAGEM SQL - OPERADORES LÓGICOS sql"/>
          <p:cNvSpPr txBox="1"/>
          <p:nvPr>
            <p:ph type="title"/>
          </p:nvPr>
        </p:nvSpPr>
        <p:spPr>
          <a:prstGeom prst="rect">
            <a:avLst/>
          </a:prstGeom>
        </p:spPr>
        <p:txBody>
          <a:bodyPr/>
          <a:lstStyle>
            <a:lvl1pPr defTabSz="792479">
              <a:spcBef>
                <a:spcPts val="3100"/>
              </a:spcBef>
              <a:defRPr sz="7200"/>
            </a:lvl1pPr>
          </a:lstStyle>
          <a:p>
            <a:pPr/>
            <a:r>
              <a:t>Programação EM LINGUAGEM SQL - OPERADORES LÓGICOS sql</a:t>
            </a:r>
          </a:p>
        </p:txBody>
      </p:sp>
      <p:pic>
        <p:nvPicPr>
          <p:cNvPr id="322"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graphicFrame>
        <p:nvGraphicFramePr>
          <p:cNvPr id="323" name="Tabela"/>
          <p:cNvGraphicFramePr/>
          <p:nvPr/>
        </p:nvGraphicFramePr>
        <p:xfrm>
          <a:off x="844778" y="3096301"/>
          <a:ext cx="22694444" cy="9279793"/>
        </p:xfrm>
        <a:graphic xmlns:a="http://schemas.openxmlformats.org/drawingml/2006/main">
          <a:graphicData uri="http://schemas.openxmlformats.org/drawingml/2006/table">
            <a:tbl>
              <a:tblPr firstCol="1" firstRow="1" lastCol="0" lastRow="0" bandCol="0" bandRow="1" rtl="0">
                <a:tableStyleId>{C7B018BB-80A7-4F77-B60F-C8B233D01FF8}</a:tableStyleId>
              </a:tblPr>
              <a:tblGrid>
                <a:gridCol w="3578715"/>
                <a:gridCol w="6127248"/>
                <a:gridCol w="12988479"/>
              </a:tblGrid>
              <a:tr h="2319948">
                <a:tc>
                  <a:txBody>
                    <a:bodyPr/>
                    <a:lstStyle/>
                    <a:p>
                      <a:pPr algn="ctr" defTabSz="647700">
                        <a:defRPr sz="1800">
                          <a:solidFill>
                            <a:srgbClr val="000000"/>
                          </a:solidFill>
                        </a:defRPr>
                      </a:pPr>
                      <a:r>
                        <a:rPr sz="4200">
                          <a:solidFill>
                            <a:srgbClr val="FFFFFF"/>
                          </a:solidFill>
                        </a:rPr>
                        <a:t>CLÁUSULA</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1"/>
                    </a:solidFill>
                  </a:tcPr>
                </a:tc>
                <a:tc>
                  <a:txBody>
                    <a:bodyPr/>
                    <a:lstStyle/>
                    <a:p>
                      <a:pPr algn="ctr" defTabSz="647700">
                        <a:defRPr sz="1800">
                          <a:solidFill>
                            <a:srgbClr val="000000"/>
                          </a:solidFill>
                        </a:defRPr>
                      </a:pPr>
                      <a:r>
                        <a:rPr sz="4200">
                          <a:solidFill>
                            <a:srgbClr val="FFFFFF"/>
                          </a:solidFill>
                        </a:rPr>
                        <a:t>DESCRIÇÃO</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1"/>
                    </a:solidFill>
                  </a:tcPr>
                </a:tc>
                <a:tc>
                  <a:txBody>
                    <a:bodyPr/>
                    <a:lstStyle/>
                    <a:p>
                      <a:pPr algn="ctr" defTabSz="647700">
                        <a:defRPr sz="1800">
                          <a:solidFill>
                            <a:srgbClr val="000000"/>
                          </a:solidFill>
                        </a:defRPr>
                      </a:pPr>
                      <a:r>
                        <a:rPr sz="4200">
                          <a:solidFill>
                            <a:srgbClr val="FFFFFF"/>
                          </a:solidFill>
                        </a:rPr>
                        <a:t>QUERY</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1"/>
                    </a:solidFill>
                  </a:tcPr>
                </a:tc>
              </a:tr>
              <a:tr h="2319948">
                <a:tc>
                  <a:txBody>
                    <a:bodyPr/>
                    <a:lstStyle/>
                    <a:p>
                      <a:pPr algn="ctr" defTabSz="647700">
                        <a:defRPr sz="1800">
                          <a:solidFill>
                            <a:srgbClr val="000000"/>
                          </a:solidFill>
                        </a:defRPr>
                      </a:pPr>
                      <a:r>
                        <a:rPr sz="4200">
                          <a:solidFill>
                            <a:srgbClr val="FFFFFF"/>
                          </a:solidFill>
                        </a:rPr>
                        <a:t>AND</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1"/>
                    </a:solidFill>
                  </a:tcPr>
                </a:tc>
                <a:tc>
                  <a:txBody>
                    <a:bodyPr/>
                    <a:lstStyle/>
                    <a:p>
                      <a:pPr algn="l">
                        <a:spcBef>
                          <a:spcPts val="2500"/>
                        </a:spcBef>
                        <a:defRPr sz="1800">
                          <a:solidFill>
                            <a:srgbClr val="000000"/>
                          </a:solidFill>
                        </a:defRPr>
                      </a:pPr>
                      <a:r>
                        <a:rPr sz="2200">
                          <a:sym typeface="Iowan Old Style Roman"/>
                        </a:rPr>
                        <a:t>“E” lógico. Avalia as condições e devolve um valor verdadeiro caso ambos sejam corretos.</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914400">
                        <a:tabLst>
                          <a:tab pos="1282700" algn="l"/>
                        </a:tabLst>
                        <a:defRPr sz="4200">
                          <a:solidFill>
                            <a:srgbClr val="000000"/>
                          </a:solidFill>
                          <a:sym typeface="Iowan Old Style Roman"/>
                        </a:defRPr>
                      </a:pPr>
                      <a:r>
                        <a:t>Select * from TabelaA </a:t>
                      </a:r>
                    </a:p>
                    <a:p>
                      <a:pPr algn="l" defTabSz="914400">
                        <a:tabLst>
                          <a:tab pos="1282700" algn="l"/>
                        </a:tabLst>
                        <a:defRPr sz="4200">
                          <a:solidFill>
                            <a:srgbClr val="000000"/>
                          </a:solidFill>
                          <a:sym typeface="Iowan Old Style Roman"/>
                        </a:defRPr>
                      </a:pPr>
                      <a:r>
                        <a:t>where</a:t>
                      </a:r>
                      <a:r>
                        <a:rPr b="1"/>
                        <a:t> </a:t>
                      </a:r>
                      <a:r>
                        <a:t>id =1 </a:t>
                      </a:r>
                      <a:r>
                        <a:rPr b="1"/>
                        <a:t>AND</a:t>
                      </a:r>
                      <a:r>
                        <a:t> name = ‘Ana’</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r>
              <a:tr h="2319948">
                <a:tc>
                  <a:txBody>
                    <a:bodyPr/>
                    <a:lstStyle/>
                    <a:p>
                      <a:pPr algn="ctr" defTabSz="647700">
                        <a:defRPr sz="1800">
                          <a:solidFill>
                            <a:srgbClr val="000000"/>
                          </a:solidFill>
                        </a:defRPr>
                      </a:pPr>
                      <a:r>
                        <a:rPr sz="4200">
                          <a:solidFill>
                            <a:srgbClr val="FFFFFF"/>
                          </a:solidFill>
                        </a:rPr>
                        <a:t>OR</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1"/>
                    </a:solidFill>
                  </a:tcPr>
                </a:tc>
                <a:tc>
                  <a:txBody>
                    <a:bodyPr/>
                    <a:lstStyle/>
                    <a:p>
                      <a:pPr algn="l">
                        <a:spcBef>
                          <a:spcPts val="2500"/>
                        </a:spcBef>
                        <a:defRPr sz="1800">
                          <a:solidFill>
                            <a:srgbClr val="000000"/>
                          </a:solidFill>
                        </a:defRPr>
                      </a:pPr>
                      <a:r>
                        <a:rPr sz="2200">
                          <a:sym typeface="Iowan Old Style Roman"/>
                        </a:rPr>
                        <a:t>“OU” lógico. Avalia as condições e devolve um valor verdadeiro se algum for correto.</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1">
                        <a:hueOff val="-522454"/>
                        <a:satOff val="1153"/>
                        <a:lumOff val="13444"/>
                      </a:schemeClr>
                    </a:solidFill>
                  </a:tcPr>
                </a:tc>
                <a:tc>
                  <a:txBody>
                    <a:bodyPr/>
                    <a:lstStyle/>
                    <a:p>
                      <a:pPr algn="l" defTabSz="914400">
                        <a:tabLst>
                          <a:tab pos="1282700" algn="l"/>
                        </a:tabLst>
                        <a:defRPr sz="4200">
                          <a:solidFill>
                            <a:srgbClr val="000000"/>
                          </a:solidFill>
                          <a:sym typeface="Iowan Old Style Roman"/>
                        </a:defRPr>
                      </a:pPr>
                      <a:r>
                        <a:t>Select * from TabelaA </a:t>
                      </a:r>
                    </a:p>
                    <a:p>
                      <a:pPr algn="l" defTabSz="914400">
                        <a:tabLst>
                          <a:tab pos="1282700" algn="l"/>
                        </a:tabLst>
                        <a:defRPr sz="4200">
                          <a:solidFill>
                            <a:srgbClr val="000000"/>
                          </a:solidFill>
                          <a:sym typeface="Iowan Old Style Roman"/>
                        </a:defRPr>
                      </a:pPr>
                      <a:r>
                        <a:t>where</a:t>
                      </a:r>
                      <a:r>
                        <a:rPr b="1"/>
                        <a:t> </a:t>
                      </a:r>
                      <a:r>
                        <a:t>id =1 </a:t>
                      </a:r>
                      <a:r>
                        <a:rPr b="1"/>
                        <a:t>OR</a:t>
                      </a:r>
                      <a:r>
                        <a:t> name = ‘Ana’</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1">
                        <a:hueOff val="-522454"/>
                        <a:satOff val="1153"/>
                        <a:lumOff val="13444"/>
                      </a:schemeClr>
                    </a:solidFill>
                  </a:tcPr>
                </a:tc>
              </a:tr>
              <a:tr h="2319948">
                <a:tc>
                  <a:txBody>
                    <a:bodyPr/>
                    <a:lstStyle/>
                    <a:p>
                      <a:pPr algn="ctr" defTabSz="647700">
                        <a:defRPr sz="1800">
                          <a:solidFill>
                            <a:srgbClr val="000000"/>
                          </a:solidFill>
                        </a:defRPr>
                      </a:pPr>
                      <a:r>
                        <a:rPr sz="4200">
                          <a:solidFill>
                            <a:srgbClr val="FFFFFF"/>
                          </a:solidFill>
                        </a:rPr>
                        <a:t>NOT</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1"/>
                    </a:solidFill>
                  </a:tcPr>
                </a:tc>
                <a:tc>
                  <a:txBody>
                    <a:bodyPr/>
                    <a:lstStyle/>
                    <a:p>
                      <a:pPr algn="l">
                        <a:spcBef>
                          <a:spcPts val="2500"/>
                        </a:spcBef>
                        <a:defRPr sz="1800">
                          <a:solidFill>
                            <a:srgbClr val="000000"/>
                          </a:solidFill>
                        </a:defRPr>
                      </a:pPr>
                      <a:r>
                        <a:rPr sz="2200">
                          <a:sym typeface="Iowan Old Style Roman"/>
                        </a:rPr>
                        <a:t>Negação lógica. Devolve o valor contrário da expressão.</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l" defTabSz="914400">
                        <a:tabLst>
                          <a:tab pos="1282700" algn="l"/>
                        </a:tabLst>
                        <a:defRPr sz="4200">
                          <a:solidFill>
                            <a:srgbClr val="000000"/>
                          </a:solidFill>
                          <a:sym typeface="Iowan Old Style Roman"/>
                        </a:defRPr>
                      </a:pPr>
                      <a:r>
                        <a:t>Select * from TabelaA </a:t>
                      </a:r>
                    </a:p>
                    <a:p>
                      <a:pPr algn="l" defTabSz="914400">
                        <a:tabLst>
                          <a:tab pos="1282700" algn="l"/>
                        </a:tabLst>
                        <a:defRPr sz="4200">
                          <a:solidFill>
                            <a:srgbClr val="000000"/>
                          </a:solidFill>
                          <a:sym typeface="Iowan Old Style Roman"/>
                        </a:defRPr>
                      </a:pPr>
                      <a:r>
                        <a:t>where</a:t>
                      </a:r>
                      <a:r>
                        <a:rPr b="1"/>
                        <a:t> </a:t>
                      </a:r>
                      <a:r>
                        <a:t>id is </a:t>
                      </a:r>
                      <a:r>
                        <a:rPr b="1"/>
                        <a:t>NOT</a:t>
                      </a:r>
                      <a:r>
                        <a:t> null</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r>
            </a:tbl>
          </a:graphicData>
        </a:graphic>
      </p:graphicFrame>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5" name="Imagem" descr="Imagem"/>
          <p:cNvPicPr>
            <a:picLocks noChangeAspect="1"/>
          </p:cNvPicPr>
          <p:nvPr>
            <p:ph type="pic" idx="21"/>
          </p:nvPr>
        </p:nvPicPr>
        <p:blipFill>
          <a:blip r:embed="rId2">
            <a:extLst/>
          </a:blip>
          <a:srcRect l="515" t="9488" r="515" b="39271"/>
          <a:stretch>
            <a:fillRect/>
          </a:stretch>
        </p:blipFill>
        <p:spPr>
          <a:xfrm>
            <a:off x="0" y="0"/>
            <a:ext cx="24384000" cy="13716000"/>
          </a:xfrm>
          <a:prstGeom prst="rect">
            <a:avLst/>
          </a:prstGeom>
        </p:spPr>
      </p:pic>
      <p:pic>
        <p:nvPicPr>
          <p:cNvPr id="156" name="Galeria de imagens" descr="Galeria de imagens"/>
          <p:cNvPicPr>
            <a:picLocks noChangeAspect="1"/>
          </p:cNvPicPr>
          <p:nvPr/>
        </p:nvPicPr>
        <p:blipFill>
          <a:blip r:embed="rId3">
            <a:extLst/>
          </a:blip>
          <a:srcRect l="4615" t="0" r="4615" b="0"/>
          <a:stretch>
            <a:fillRect/>
          </a:stretch>
        </p:blipFill>
        <p:spPr>
          <a:xfrm>
            <a:off x="21403586" y="12026790"/>
            <a:ext cx="2819509" cy="1620647"/>
          </a:xfrm>
          <a:prstGeom prst="rect">
            <a:avLst/>
          </a:prstGeom>
          <a:ln w="12700">
            <a:miter lim="400000"/>
          </a:ln>
        </p:spPr>
      </p:pic>
      <p:pic>
        <p:nvPicPr>
          <p:cNvPr id="157" name="Imagem" descr="Imagem"/>
          <p:cNvPicPr>
            <a:picLocks noChangeAspect="1"/>
          </p:cNvPicPr>
          <p:nvPr/>
        </p:nvPicPr>
        <p:blipFill>
          <a:blip r:embed="rId4">
            <a:extLst/>
          </a:blip>
          <a:srcRect l="16857" t="8689" r="21180" b="3552"/>
          <a:stretch>
            <a:fillRect/>
          </a:stretch>
        </p:blipFill>
        <p:spPr>
          <a:xfrm>
            <a:off x="4036595" y="2896111"/>
            <a:ext cx="6633768" cy="8449528"/>
          </a:xfrm>
          <a:custGeom>
            <a:avLst/>
            <a:gdLst/>
            <a:ahLst/>
            <a:cxnLst>
              <a:cxn ang="0">
                <a:pos x="wd2" y="hd2"/>
              </a:cxn>
              <a:cxn ang="5400000">
                <a:pos x="wd2" y="hd2"/>
              </a:cxn>
              <a:cxn ang="10800000">
                <a:pos x="wd2" y="hd2"/>
              </a:cxn>
              <a:cxn ang="16200000">
                <a:pos x="wd2" y="hd2"/>
              </a:cxn>
            </a:cxnLst>
            <a:rect l="0" t="0" r="r" b="b"/>
            <a:pathLst>
              <a:path w="21270" h="21544" fill="norm" stroke="1" extrusionOk="0">
                <a:moveTo>
                  <a:pt x="17814" y="4"/>
                </a:moveTo>
                <a:cubicBezTo>
                  <a:pt x="17367" y="24"/>
                  <a:pt x="16917" y="114"/>
                  <a:pt x="16493" y="285"/>
                </a:cubicBezTo>
                <a:cubicBezTo>
                  <a:pt x="15246" y="788"/>
                  <a:pt x="14621" y="1724"/>
                  <a:pt x="14740" y="2912"/>
                </a:cubicBezTo>
                <a:cubicBezTo>
                  <a:pt x="14820" y="3710"/>
                  <a:pt x="15180" y="4253"/>
                  <a:pt x="16012" y="4832"/>
                </a:cubicBezTo>
                <a:cubicBezTo>
                  <a:pt x="16649" y="5274"/>
                  <a:pt x="16674" y="5310"/>
                  <a:pt x="16467" y="5475"/>
                </a:cubicBezTo>
                <a:cubicBezTo>
                  <a:pt x="16317" y="5594"/>
                  <a:pt x="16033" y="5653"/>
                  <a:pt x="15580" y="5655"/>
                </a:cubicBezTo>
                <a:cubicBezTo>
                  <a:pt x="14834" y="5660"/>
                  <a:pt x="14908" y="5745"/>
                  <a:pt x="14588" y="4496"/>
                </a:cubicBezTo>
                <a:cubicBezTo>
                  <a:pt x="14216" y="3038"/>
                  <a:pt x="12773" y="1598"/>
                  <a:pt x="10992" y="900"/>
                </a:cubicBezTo>
                <a:cubicBezTo>
                  <a:pt x="9490" y="312"/>
                  <a:pt x="8641" y="172"/>
                  <a:pt x="6573" y="180"/>
                </a:cubicBezTo>
                <a:cubicBezTo>
                  <a:pt x="4567" y="187"/>
                  <a:pt x="3540" y="322"/>
                  <a:pt x="1515" y="842"/>
                </a:cubicBezTo>
                <a:lnTo>
                  <a:pt x="168" y="1187"/>
                </a:lnTo>
                <a:lnTo>
                  <a:pt x="61" y="3563"/>
                </a:lnTo>
                <a:cubicBezTo>
                  <a:pt x="28" y="4303"/>
                  <a:pt x="0" y="4855"/>
                  <a:pt x="0" y="5255"/>
                </a:cubicBezTo>
                <a:cubicBezTo>
                  <a:pt x="2" y="6453"/>
                  <a:pt x="250" y="6275"/>
                  <a:pt x="1306" y="5673"/>
                </a:cubicBezTo>
                <a:cubicBezTo>
                  <a:pt x="3059" y="4672"/>
                  <a:pt x="4273" y="4326"/>
                  <a:pt x="5741" y="4410"/>
                </a:cubicBezTo>
                <a:cubicBezTo>
                  <a:pt x="6834" y="4472"/>
                  <a:pt x="7766" y="4900"/>
                  <a:pt x="8321" y="5597"/>
                </a:cubicBezTo>
                <a:cubicBezTo>
                  <a:pt x="8776" y="6167"/>
                  <a:pt x="8796" y="6565"/>
                  <a:pt x="8380" y="6782"/>
                </a:cubicBezTo>
                <a:cubicBezTo>
                  <a:pt x="7964" y="6998"/>
                  <a:pt x="7742" y="7465"/>
                  <a:pt x="7835" y="7921"/>
                </a:cubicBezTo>
                <a:cubicBezTo>
                  <a:pt x="7910" y="8289"/>
                  <a:pt x="7882" y="8319"/>
                  <a:pt x="6321" y="9575"/>
                </a:cubicBezTo>
                <a:lnTo>
                  <a:pt x="4730" y="10854"/>
                </a:lnTo>
                <a:lnTo>
                  <a:pt x="4836" y="12382"/>
                </a:lnTo>
                <a:cubicBezTo>
                  <a:pt x="4894" y="13222"/>
                  <a:pt x="4977" y="13978"/>
                  <a:pt x="5022" y="14063"/>
                </a:cubicBezTo>
                <a:cubicBezTo>
                  <a:pt x="5081" y="14175"/>
                  <a:pt x="5255" y="14208"/>
                  <a:pt x="5663" y="14182"/>
                </a:cubicBezTo>
                <a:cubicBezTo>
                  <a:pt x="6105" y="14154"/>
                  <a:pt x="6260" y="14092"/>
                  <a:pt x="6396" y="13890"/>
                </a:cubicBezTo>
                <a:cubicBezTo>
                  <a:pt x="6692" y="13450"/>
                  <a:pt x="7856" y="12683"/>
                  <a:pt x="9772" y="11665"/>
                </a:cubicBezTo>
                <a:cubicBezTo>
                  <a:pt x="11866" y="10554"/>
                  <a:pt x="13081" y="9718"/>
                  <a:pt x="13688" y="8967"/>
                </a:cubicBezTo>
                <a:cubicBezTo>
                  <a:pt x="13929" y="8667"/>
                  <a:pt x="14153" y="8486"/>
                  <a:pt x="14218" y="8539"/>
                </a:cubicBezTo>
                <a:cubicBezTo>
                  <a:pt x="14284" y="8591"/>
                  <a:pt x="14243" y="9224"/>
                  <a:pt x="14124" y="10043"/>
                </a:cubicBezTo>
                <a:cubicBezTo>
                  <a:pt x="13865" y="11819"/>
                  <a:pt x="13981" y="12566"/>
                  <a:pt x="14797" y="14362"/>
                </a:cubicBezTo>
                <a:cubicBezTo>
                  <a:pt x="15530" y="15976"/>
                  <a:pt x="15559" y="16020"/>
                  <a:pt x="16493" y="16909"/>
                </a:cubicBezTo>
                <a:cubicBezTo>
                  <a:pt x="17336" y="17711"/>
                  <a:pt x="17456" y="18064"/>
                  <a:pt x="17083" y="18639"/>
                </a:cubicBezTo>
                <a:cubicBezTo>
                  <a:pt x="17075" y="18650"/>
                  <a:pt x="17069" y="18654"/>
                  <a:pt x="17062" y="18664"/>
                </a:cubicBezTo>
                <a:cubicBezTo>
                  <a:pt x="17088" y="18733"/>
                  <a:pt x="17076" y="18821"/>
                  <a:pt x="17030" y="18975"/>
                </a:cubicBezTo>
                <a:cubicBezTo>
                  <a:pt x="16953" y="19235"/>
                  <a:pt x="16866" y="19321"/>
                  <a:pt x="16597" y="19395"/>
                </a:cubicBezTo>
                <a:cubicBezTo>
                  <a:pt x="16069" y="19538"/>
                  <a:pt x="16067" y="19598"/>
                  <a:pt x="16589" y="19781"/>
                </a:cubicBezTo>
                <a:cubicBezTo>
                  <a:pt x="17210" y="19999"/>
                  <a:pt x="18226" y="20112"/>
                  <a:pt x="18884" y="20033"/>
                </a:cubicBezTo>
                <a:cubicBezTo>
                  <a:pt x="19167" y="19999"/>
                  <a:pt x="19818" y="19923"/>
                  <a:pt x="20333" y="19865"/>
                </a:cubicBezTo>
                <a:cubicBezTo>
                  <a:pt x="20988" y="19792"/>
                  <a:pt x="21270" y="19726"/>
                  <a:pt x="21270" y="19645"/>
                </a:cubicBezTo>
                <a:cubicBezTo>
                  <a:pt x="21270" y="19504"/>
                  <a:pt x="21243" y="19503"/>
                  <a:pt x="20907" y="19624"/>
                </a:cubicBezTo>
                <a:cubicBezTo>
                  <a:pt x="20515" y="19766"/>
                  <a:pt x="20137" y="19652"/>
                  <a:pt x="19556" y="19221"/>
                </a:cubicBezTo>
                <a:cubicBezTo>
                  <a:pt x="19009" y="18814"/>
                  <a:pt x="18991" y="18734"/>
                  <a:pt x="19363" y="18348"/>
                </a:cubicBezTo>
                <a:cubicBezTo>
                  <a:pt x="19471" y="18237"/>
                  <a:pt x="19559" y="18038"/>
                  <a:pt x="19559" y="17907"/>
                </a:cubicBezTo>
                <a:cubicBezTo>
                  <a:pt x="19559" y="17778"/>
                  <a:pt x="19595" y="17654"/>
                  <a:pt x="19640" y="17630"/>
                </a:cubicBezTo>
                <a:cubicBezTo>
                  <a:pt x="19525" y="17518"/>
                  <a:pt x="19413" y="17405"/>
                  <a:pt x="19395" y="17359"/>
                </a:cubicBezTo>
                <a:cubicBezTo>
                  <a:pt x="19348" y="17238"/>
                  <a:pt x="19414" y="16802"/>
                  <a:pt x="19540" y="16390"/>
                </a:cubicBezTo>
                <a:cubicBezTo>
                  <a:pt x="19730" y="15766"/>
                  <a:pt x="19768" y="15184"/>
                  <a:pt x="19768" y="12892"/>
                </a:cubicBezTo>
                <a:cubicBezTo>
                  <a:pt x="19768" y="11379"/>
                  <a:pt x="19739" y="9912"/>
                  <a:pt x="19704" y="9631"/>
                </a:cubicBezTo>
                <a:cubicBezTo>
                  <a:pt x="19643" y="9143"/>
                  <a:pt x="19651" y="9124"/>
                  <a:pt x="19939" y="9156"/>
                </a:cubicBezTo>
                <a:cubicBezTo>
                  <a:pt x="20410" y="9208"/>
                  <a:pt x="20947" y="8981"/>
                  <a:pt x="21115" y="8658"/>
                </a:cubicBezTo>
                <a:cubicBezTo>
                  <a:pt x="21239" y="8420"/>
                  <a:pt x="21230" y="8222"/>
                  <a:pt x="21064" y="7639"/>
                </a:cubicBezTo>
                <a:cubicBezTo>
                  <a:pt x="20801" y="6712"/>
                  <a:pt x="20534" y="6426"/>
                  <a:pt x="19616" y="6083"/>
                </a:cubicBezTo>
                <a:cubicBezTo>
                  <a:pt x="18548" y="5683"/>
                  <a:pt x="18486" y="5651"/>
                  <a:pt x="18486" y="5503"/>
                </a:cubicBezTo>
                <a:cubicBezTo>
                  <a:pt x="18486" y="5429"/>
                  <a:pt x="18804" y="5241"/>
                  <a:pt x="19191" y="5084"/>
                </a:cubicBezTo>
                <a:cubicBezTo>
                  <a:pt x="20834" y="4416"/>
                  <a:pt x="21600" y="2870"/>
                  <a:pt x="20951" y="1529"/>
                </a:cubicBezTo>
                <a:cubicBezTo>
                  <a:pt x="20466" y="527"/>
                  <a:pt x="19155" y="-56"/>
                  <a:pt x="17814" y="4"/>
                </a:cubicBezTo>
                <a:close/>
                <a:moveTo>
                  <a:pt x="5741" y="14930"/>
                </a:moveTo>
                <a:cubicBezTo>
                  <a:pt x="4903" y="14930"/>
                  <a:pt x="4691" y="14970"/>
                  <a:pt x="4076" y="15246"/>
                </a:cubicBezTo>
                <a:cubicBezTo>
                  <a:pt x="3017" y="15721"/>
                  <a:pt x="2630" y="16272"/>
                  <a:pt x="2565" y="17407"/>
                </a:cubicBezTo>
                <a:cubicBezTo>
                  <a:pt x="2529" y="18015"/>
                  <a:pt x="2572" y="18424"/>
                  <a:pt x="2702" y="18721"/>
                </a:cubicBezTo>
                <a:cubicBezTo>
                  <a:pt x="2758" y="18849"/>
                  <a:pt x="2789" y="18950"/>
                  <a:pt x="2800" y="19039"/>
                </a:cubicBezTo>
                <a:cubicBezTo>
                  <a:pt x="2851" y="19077"/>
                  <a:pt x="2879" y="19086"/>
                  <a:pt x="2955" y="19151"/>
                </a:cubicBezTo>
                <a:cubicBezTo>
                  <a:pt x="3104" y="19276"/>
                  <a:pt x="3208" y="19398"/>
                  <a:pt x="3235" y="19469"/>
                </a:cubicBezTo>
                <a:cubicBezTo>
                  <a:pt x="3361" y="19484"/>
                  <a:pt x="3467" y="19534"/>
                  <a:pt x="3623" y="19654"/>
                </a:cubicBezTo>
                <a:cubicBezTo>
                  <a:pt x="3791" y="19782"/>
                  <a:pt x="3905" y="19937"/>
                  <a:pt x="3875" y="19998"/>
                </a:cubicBezTo>
                <a:cubicBezTo>
                  <a:pt x="3756" y="20244"/>
                  <a:pt x="4265" y="20314"/>
                  <a:pt x="5912" y="20273"/>
                </a:cubicBezTo>
                <a:cubicBezTo>
                  <a:pt x="6800" y="20251"/>
                  <a:pt x="7610" y="20204"/>
                  <a:pt x="7711" y="20170"/>
                </a:cubicBezTo>
                <a:cubicBezTo>
                  <a:pt x="7811" y="20135"/>
                  <a:pt x="7924" y="20024"/>
                  <a:pt x="7963" y="19923"/>
                </a:cubicBezTo>
                <a:cubicBezTo>
                  <a:pt x="8001" y="19822"/>
                  <a:pt x="8157" y="19636"/>
                  <a:pt x="8309" y="19508"/>
                </a:cubicBezTo>
                <a:cubicBezTo>
                  <a:pt x="8481" y="19361"/>
                  <a:pt x="8617" y="19300"/>
                  <a:pt x="8847" y="19281"/>
                </a:cubicBezTo>
                <a:cubicBezTo>
                  <a:pt x="8730" y="19206"/>
                  <a:pt x="8743" y="19173"/>
                  <a:pt x="8893" y="19041"/>
                </a:cubicBezTo>
                <a:cubicBezTo>
                  <a:pt x="8995" y="18952"/>
                  <a:pt x="9077" y="18836"/>
                  <a:pt x="9077" y="18785"/>
                </a:cubicBezTo>
                <a:cubicBezTo>
                  <a:pt x="9077" y="18744"/>
                  <a:pt x="9180" y="18649"/>
                  <a:pt x="9304" y="18555"/>
                </a:cubicBezTo>
                <a:cubicBezTo>
                  <a:pt x="9301" y="18537"/>
                  <a:pt x="9300" y="18517"/>
                  <a:pt x="9305" y="18494"/>
                </a:cubicBezTo>
                <a:cubicBezTo>
                  <a:pt x="9432" y="17889"/>
                  <a:pt x="9363" y="17145"/>
                  <a:pt x="9146" y="16819"/>
                </a:cubicBezTo>
                <a:cubicBezTo>
                  <a:pt x="8667" y="16101"/>
                  <a:pt x="7993" y="15498"/>
                  <a:pt x="7354" y="15216"/>
                </a:cubicBezTo>
                <a:cubicBezTo>
                  <a:pt x="6801" y="14973"/>
                  <a:pt x="6555" y="14930"/>
                  <a:pt x="5741" y="14930"/>
                </a:cubicBezTo>
                <a:close/>
                <a:moveTo>
                  <a:pt x="6488" y="21509"/>
                </a:moveTo>
                <a:cubicBezTo>
                  <a:pt x="6481" y="21509"/>
                  <a:pt x="6481" y="21511"/>
                  <a:pt x="6475" y="21511"/>
                </a:cubicBezTo>
                <a:cubicBezTo>
                  <a:pt x="6731" y="21521"/>
                  <a:pt x="6949" y="21532"/>
                  <a:pt x="7182" y="21544"/>
                </a:cubicBezTo>
                <a:cubicBezTo>
                  <a:pt x="7145" y="21540"/>
                  <a:pt x="7115" y="21535"/>
                  <a:pt x="7074" y="21532"/>
                </a:cubicBezTo>
                <a:cubicBezTo>
                  <a:pt x="6861" y="21515"/>
                  <a:pt x="6652" y="21508"/>
                  <a:pt x="6488" y="21509"/>
                </a:cubicBezTo>
                <a:close/>
              </a:path>
            </a:pathLst>
          </a:custGeom>
          <a:ln w="12700">
            <a:miter lim="400000"/>
          </a:ln>
        </p:spPr>
      </p:pic>
      <p:sp>
        <p:nvSpPr>
          <p:cNvPr id="158" name="Nome?…"/>
          <p:cNvSpPr txBox="1"/>
          <p:nvPr>
            <p:ph type="body" sz="quarter" idx="4294967295"/>
          </p:nvPr>
        </p:nvSpPr>
        <p:spPr>
          <a:xfrm>
            <a:off x="13544514" y="4275620"/>
            <a:ext cx="6552444" cy="5164760"/>
          </a:xfrm>
          <a:prstGeom prst="rect">
            <a:avLst/>
          </a:prstGeom>
        </p:spPr>
        <p:txBody>
          <a:bodyPr lIns="49785" tIns="49785" rIns="49785" bIns="49785"/>
          <a:lstStyle/>
          <a:p>
            <a:pPr marL="373383" indent="-373383" defTabSz="995689">
              <a:spcBef>
                <a:spcPts val="400"/>
              </a:spcBef>
              <a:buSzTx/>
              <a:buFontTx/>
              <a:buNone/>
              <a:defRPr i="1" sz="3300">
                <a:solidFill>
                  <a:srgbClr val="FFFFFF"/>
                </a:solidFill>
                <a:latin typeface="Trebuchet MS"/>
                <a:ea typeface="Trebuchet MS"/>
                <a:cs typeface="Trebuchet MS"/>
                <a:sym typeface="Trebuchet MS"/>
              </a:defRPr>
            </a:pPr>
            <a:r>
              <a:t>Nome?</a:t>
            </a:r>
          </a:p>
          <a:p>
            <a:pPr marL="373383" indent="-373383" defTabSz="995689">
              <a:spcBef>
                <a:spcPts val="400"/>
              </a:spcBef>
              <a:buSzTx/>
              <a:buFontTx/>
              <a:buNone/>
              <a:defRPr i="1" sz="3300">
                <a:solidFill>
                  <a:srgbClr val="FFFFFF"/>
                </a:solidFill>
                <a:latin typeface="Trebuchet MS"/>
                <a:ea typeface="Trebuchet MS"/>
                <a:cs typeface="Trebuchet MS"/>
                <a:sym typeface="Trebuchet MS"/>
              </a:defRPr>
            </a:pPr>
          </a:p>
          <a:p>
            <a:pPr marL="373383" indent="-373383" defTabSz="995689">
              <a:spcBef>
                <a:spcPts val="400"/>
              </a:spcBef>
              <a:buSzTx/>
              <a:buFontTx/>
              <a:buNone/>
              <a:defRPr i="1" sz="3300">
                <a:solidFill>
                  <a:srgbClr val="FFFFFF"/>
                </a:solidFill>
                <a:latin typeface="Trebuchet MS"/>
                <a:ea typeface="Trebuchet MS"/>
                <a:cs typeface="Trebuchet MS"/>
                <a:sym typeface="Trebuchet MS"/>
              </a:defRPr>
            </a:pPr>
            <a:r>
              <a:t>Função actual?</a:t>
            </a:r>
          </a:p>
          <a:p>
            <a:pPr marL="373383" indent="-373383" defTabSz="995689">
              <a:spcBef>
                <a:spcPts val="400"/>
              </a:spcBef>
              <a:buSzTx/>
              <a:buFontTx/>
              <a:buNone/>
              <a:defRPr i="1" sz="3300">
                <a:solidFill>
                  <a:srgbClr val="FFFFFF"/>
                </a:solidFill>
                <a:latin typeface="Trebuchet MS"/>
                <a:ea typeface="Trebuchet MS"/>
                <a:cs typeface="Trebuchet MS"/>
                <a:sym typeface="Trebuchet MS"/>
              </a:defRPr>
            </a:pPr>
          </a:p>
          <a:p>
            <a:pPr marL="373383" indent="-373383" defTabSz="995689">
              <a:spcBef>
                <a:spcPts val="400"/>
              </a:spcBef>
              <a:buSzTx/>
              <a:buFontTx/>
              <a:buNone/>
              <a:defRPr i="1" sz="3300">
                <a:solidFill>
                  <a:srgbClr val="FFFFFF"/>
                </a:solidFill>
                <a:latin typeface="Trebuchet MS"/>
                <a:ea typeface="Trebuchet MS"/>
                <a:cs typeface="Trebuchet MS"/>
                <a:sym typeface="Trebuchet MS"/>
              </a:defRPr>
            </a:pPr>
            <a:r>
              <a:t>Experiência Académica?</a:t>
            </a:r>
          </a:p>
          <a:p>
            <a:pPr marL="373383" indent="-373383" defTabSz="995689">
              <a:spcBef>
                <a:spcPts val="400"/>
              </a:spcBef>
              <a:buSzTx/>
              <a:buFontTx/>
              <a:buNone/>
              <a:defRPr i="1" sz="3300">
                <a:solidFill>
                  <a:srgbClr val="FFFFFF"/>
                </a:solidFill>
                <a:latin typeface="Trebuchet MS"/>
                <a:ea typeface="Trebuchet MS"/>
                <a:cs typeface="Trebuchet MS"/>
                <a:sym typeface="Trebuchet MS"/>
              </a:defRPr>
            </a:pPr>
          </a:p>
          <a:p>
            <a:pPr marL="373383" indent="-373383" defTabSz="995689">
              <a:spcBef>
                <a:spcPts val="400"/>
              </a:spcBef>
              <a:buSzTx/>
              <a:buFontTx/>
              <a:buNone/>
              <a:defRPr i="1" sz="3300">
                <a:solidFill>
                  <a:srgbClr val="FFFFFF"/>
                </a:solidFill>
                <a:latin typeface="Trebuchet MS"/>
                <a:ea typeface="Trebuchet MS"/>
                <a:cs typeface="Trebuchet MS"/>
                <a:sym typeface="Trebuchet MS"/>
              </a:defRPr>
            </a:pPr>
            <a:r>
              <a:t>Experiência Profissional?</a:t>
            </a:r>
          </a:p>
          <a:p>
            <a:pPr marL="373383" indent="-373383" defTabSz="995689">
              <a:spcBef>
                <a:spcPts val="400"/>
              </a:spcBef>
              <a:buSzTx/>
              <a:buFontTx/>
              <a:buNone/>
              <a:defRPr i="1" sz="3300">
                <a:solidFill>
                  <a:srgbClr val="FFFFFF"/>
                </a:solidFill>
                <a:latin typeface="Trebuchet MS"/>
                <a:ea typeface="Trebuchet MS"/>
                <a:cs typeface="Trebuchet MS"/>
                <a:sym typeface="Trebuchet MS"/>
              </a:defRPr>
            </a:pPr>
          </a:p>
          <a:p>
            <a:pPr marL="373383" indent="-373383" defTabSz="995689">
              <a:spcBef>
                <a:spcPts val="400"/>
              </a:spcBef>
              <a:buSzTx/>
              <a:buFontTx/>
              <a:buNone/>
              <a:defRPr i="1" sz="3300">
                <a:solidFill>
                  <a:srgbClr val="FFFFFF"/>
                </a:solidFill>
                <a:latin typeface="Trebuchet MS"/>
                <a:ea typeface="Trebuchet MS"/>
                <a:cs typeface="Trebuchet MS"/>
                <a:sym typeface="Trebuchet MS"/>
              </a:defRPr>
            </a:pPr>
            <a:r>
              <a:t>Perspectivas com esta formação?</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operadores relacionais"/>
          <p:cNvSpPr txBox="1"/>
          <p:nvPr>
            <p:ph type="title"/>
          </p:nvPr>
        </p:nvSpPr>
        <p:spPr>
          <a:xfrm>
            <a:off x="1016000" y="933450"/>
            <a:ext cx="22352000" cy="7073900"/>
          </a:xfrm>
          <a:prstGeom prst="rect">
            <a:avLst/>
          </a:prstGeom>
        </p:spPr>
        <p:txBody>
          <a:bodyPr/>
          <a:lstStyle/>
          <a:p>
            <a:pPr/>
            <a:r>
              <a:t>operadores relacionais</a:t>
            </a:r>
          </a:p>
        </p:txBody>
      </p:sp>
      <p:pic>
        <p:nvPicPr>
          <p:cNvPr id="326" name="Galeria de imagens" descr="Galeria de imagens"/>
          <p:cNvPicPr>
            <a:picLocks noChangeAspect="1"/>
          </p:cNvPicPr>
          <p:nvPr/>
        </p:nvPicPr>
        <p:blipFill>
          <a:blip r:embed="rId2">
            <a:extLst/>
          </a:blip>
          <a:srcRect l="4615" t="0" r="4615" b="0"/>
          <a:stretch>
            <a:fillRect/>
          </a:stretch>
        </p:blipFill>
        <p:spPr>
          <a:xfrm>
            <a:off x="21010748" y="634496"/>
            <a:ext cx="2819509" cy="1620646"/>
          </a:xfrm>
          <a:prstGeom prst="rect">
            <a:avLst/>
          </a:prstGeom>
          <a:ln w="12700">
            <a:miter lim="400000"/>
          </a:ln>
        </p:spPr>
      </p:pic>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329" name="Programação EM LINGUAGEM SQL - OPERADORES relacionais sql"/>
          <p:cNvSpPr txBox="1"/>
          <p:nvPr>
            <p:ph type="title"/>
          </p:nvPr>
        </p:nvSpPr>
        <p:spPr>
          <a:prstGeom prst="rect">
            <a:avLst/>
          </a:prstGeom>
        </p:spPr>
        <p:txBody>
          <a:bodyPr/>
          <a:lstStyle>
            <a:lvl1pPr defTabSz="792479">
              <a:spcBef>
                <a:spcPts val="3100"/>
              </a:spcBef>
              <a:defRPr sz="7200"/>
            </a:lvl1pPr>
          </a:lstStyle>
          <a:p>
            <a:pPr/>
            <a:r>
              <a:t>Programação EM LINGUAGEM SQL - OPERADORES relacionais sql</a:t>
            </a:r>
          </a:p>
        </p:txBody>
      </p:sp>
      <p:pic>
        <p:nvPicPr>
          <p:cNvPr id="330"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graphicFrame>
        <p:nvGraphicFramePr>
          <p:cNvPr id="331" name="Tabela"/>
          <p:cNvGraphicFramePr/>
          <p:nvPr/>
        </p:nvGraphicFramePr>
        <p:xfrm>
          <a:off x="844778" y="3292719"/>
          <a:ext cx="22694444" cy="9279794"/>
        </p:xfrm>
        <a:graphic xmlns:a="http://schemas.openxmlformats.org/drawingml/2006/main">
          <a:graphicData uri="http://schemas.openxmlformats.org/drawingml/2006/table">
            <a:tbl>
              <a:tblPr firstCol="1" firstRow="1" lastCol="0" lastRow="0" bandCol="0" bandRow="1" rtl="0">
                <a:tableStyleId>{C7B018BB-80A7-4F77-B60F-C8B233D01FF8}</a:tableStyleId>
              </a:tblPr>
              <a:tblGrid>
                <a:gridCol w="2988358"/>
                <a:gridCol w="3283576"/>
                <a:gridCol w="7085401"/>
                <a:gridCol w="9337108"/>
              </a:tblGrid>
              <a:tr h="1325684">
                <a:tc>
                  <a:txBody>
                    <a:bodyPr/>
                    <a:lstStyle/>
                    <a:p>
                      <a:pPr algn="ctr" defTabSz="647700">
                        <a:defRPr sz="1800">
                          <a:solidFill>
                            <a:srgbClr val="000000"/>
                          </a:solidFill>
                        </a:defRPr>
                      </a:pPr>
                      <a:r>
                        <a:rPr sz="4200">
                          <a:solidFill>
                            <a:srgbClr val="FFFFFF"/>
                          </a:solidFill>
                        </a:rPr>
                        <a:t>CLÁUSULA</a:t>
                      </a:r>
                    </a:p>
                  </a:txBody>
                  <a:tcPr marL="50800" marR="50800" marT="50800" marB="50800" anchor="ctr" anchorCtr="0" horzOverflow="overflow">
                    <a:lnL w="12700">
                      <a:solidFill>
                        <a:schemeClr val="accent3">
                          <a:hueOff val="278599"/>
                          <a:satOff val="19149"/>
                          <a:lumOff val="6862"/>
                        </a:schemeClr>
                      </a:solidFill>
                      <a:miter lim="400000"/>
                    </a:lnL>
                    <a:lnT w="12700">
                      <a:solidFill>
                        <a:schemeClr val="accent3">
                          <a:hueOff val="278599"/>
                          <a:satOff val="19149"/>
                          <a:lumOff val="6862"/>
                        </a:schemeClr>
                      </a:solidFill>
                      <a:miter lim="400000"/>
                    </a:lnT>
                  </a:tcPr>
                </a:tc>
                <a:tc>
                  <a:txBody>
                    <a:bodyPr/>
                    <a:lstStyle/>
                    <a:p>
                      <a:pPr algn="ctr" defTabSz="647700">
                        <a:defRPr sz="1800">
                          <a:solidFill>
                            <a:srgbClr val="000000"/>
                          </a:solidFill>
                        </a:defRPr>
                      </a:pPr>
                      <a:r>
                        <a:rPr sz="4200">
                          <a:solidFill>
                            <a:srgbClr val="FFFFFF"/>
                          </a:solidFill>
                        </a:rPr>
                        <a:t>DESCRIÇÃO</a:t>
                      </a:r>
                    </a:p>
                  </a:txBody>
                  <a:tcPr marL="50800" marR="50800" marT="50800" marB="50800" anchor="ctr" anchorCtr="0" horzOverflow="overflow">
                    <a:lnT w="12700">
                      <a:solidFill>
                        <a:schemeClr val="accent3">
                          <a:hueOff val="278599"/>
                          <a:satOff val="19149"/>
                          <a:lumOff val="6862"/>
                        </a:schemeClr>
                      </a:solidFill>
                      <a:miter lim="400000"/>
                    </a:lnT>
                  </a:tcPr>
                </a:tc>
                <a:tc>
                  <a:txBody>
                    <a:bodyPr/>
                    <a:lstStyle/>
                    <a:p>
                      <a:pPr algn="ctr" defTabSz="647700">
                        <a:defRPr sz="1800">
                          <a:solidFill>
                            <a:srgbClr val="000000"/>
                          </a:solidFill>
                        </a:defRPr>
                      </a:pPr>
                      <a:r>
                        <a:rPr sz="4200">
                          <a:solidFill>
                            <a:srgbClr val="FFFFFF"/>
                          </a:solidFill>
                        </a:rPr>
                        <a:t>QUERY</a:t>
                      </a:r>
                    </a:p>
                  </a:txBody>
                  <a:tcPr marL="50800" marR="50800" marT="50800" marB="50800" anchor="ctr" anchorCtr="0" horzOverflow="overflow">
                    <a:lnT w="12700">
                      <a:solidFill>
                        <a:schemeClr val="accent3">
                          <a:hueOff val="278599"/>
                          <a:satOff val="19149"/>
                          <a:lumOff val="6862"/>
                        </a:schemeClr>
                      </a:solidFill>
                      <a:miter lim="400000"/>
                    </a:lnT>
                  </a:tcPr>
                </a:tc>
                <a:tc>
                  <a:txBody>
                    <a:bodyPr/>
                    <a:lstStyle/>
                    <a:p>
                      <a:pPr algn="ctr" defTabSz="647700">
                        <a:defRPr sz="1800">
                          <a:solidFill>
                            <a:srgbClr val="000000"/>
                          </a:solidFill>
                        </a:defRPr>
                      </a:pPr>
                      <a:r>
                        <a:rPr sz="4200">
                          <a:solidFill>
                            <a:srgbClr val="FFFFFF"/>
                          </a:solidFill>
                        </a:rPr>
                        <a:t>EXEMPLOS</a:t>
                      </a:r>
                    </a:p>
                  </a:txBody>
                  <a:tcPr marL="50800" marR="50800" marT="50800" marB="50800" anchor="ctr" anchorCtr="0" horzOverflow="overflow">
                    <a:lnR w="12700">
                      <a:solidFill>
                        <a:schemeClr val="accent3">
                          <a:hueOff val="278599"/>
                          <a:satOff val="19149"/>
                          <a:lumOff val="6862"/>
                        </a:schemeClr>
                      </a:solidFill>
                      <a:miter lim="400000"/>
                    </a:lnR>
                    <a:lnT w="12700">
                      <a:solidFill>
                        <a:schemeClr val="accent3">
                          <a:hueOff val="278599"/>
                          <a:satOff val="19149"/>
                          <a:lumOff val="6862"/>
                        </a:schemeClr>
                      </a:solidFill>
                      <a:miter lim="400000"/>
                    </a:lnT>
                  </a:tcPr>
                </a:tc>
              </a:tr>
              <a:tr h="1325684">
                <a:tc>
                  <a:txBody>
                    <a:bodyPr/>
                    <a:lstStyle/>
                    <a:p>
                      <a:pPr algn="ctr" defTabSz="647700">
                        <a:defRPr sz="1800">
                          <a:solidFill>
                            <a:srgbClr val="000000"/>
                          </a:solidFill>
                        </a:defRPr>
                      </a:pPr>
                      <a:r>
                        <a:rPr sz="4200">
                          <a:solidFill>
                            <a:srgbClr val="FFFFFF"/>
                          </a:solidFill>
                        </a:rPr>
                        <a:t>&lt; </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Menor que</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SELECT * FROM informacao.tabela WHERE idade &lt; 18;</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Seleciona todos os registos na "tabela" que possuem o campo "idade" com valores menores que 18.</a:t>
                      </a:r>
                    </a:p>
                  </a:txBody>
                  <a:tcPr marL="50800" marR="50800" marT="50800" marB="50800" anchor="ctr" anchorCtr="0" horzOverflow="overflow">
                    <a:lnR w="12700">
                      <a:solidFill>
                        <a:schemeClr val="accent3">
                          <a:hueOff val="278599"/>
                          <a:satOff val="19149"/>
                          <a:lumOff val="6862"/>
                        </a:schemeClr>
                      </a:solidFill>
                      <a:miter lim="400000"/>
                    </a:lnR>
                  </a:tcPr>
                </a:tc>
              </a:tr>
              <a:tr h="1325684">
                <a:tc>
                  <a:txBody>
                    <a:bodyPr/>
                    <a:lstStyle/>
                    <a:p>
                      <a:pPr algn="ctr" defTabSz="647700">
                        <a:defRPr sz="1800">
                          <a:solidFill>
                            <a:srgbClr val="000000"/>
                          </a:solidFill>
                        </a:defRPr>
                      </a:pPr>
                      <a:r>
                        <a:rPr sz="4200">
                          <a:solidFill>
                            <a:srgbClr val="FFFFFF"/>
                          </a:solidFill>
                        </a:rPr>
                        <a:t>&gt;</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Maior que</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SELECT * FROM informacao.tabela WHERE idade &gt; 18;</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Seleciona todos os registos na "tabela" que possuem o campo "idade" com valores maiores que 18.</a:t>
                      </a:r>
                    </a:p>
                  </a:txBody>
                  <a:tcPr marL="50800" marR="50800" marT="50800" marB="50800" anchor="ctr" anchorCtr="0" horzOverflow="overflow">
                    <a:lnR w="12700">
                      <a:solidFill>
                        <a:schemeClr val="accent3">
                          <a:hueOff val="278599"/>
                          <a:satOff val="19149"/>
                          <a:lumOff val="6862"/>
                        </a:schemeClr>
                      </a:solidFill>
                      <a:miter lim="400000"/>
                    </a:lnR>
                  </a:tcPr>
                </a:tc>
              </a:tr>
              <a:tr h="1325684">
                <a:tc>
                  <a:txBody>
                    <a:bodyPr/>
                    <a:lstStyle/>
                    <a:p>
                      <a:pPr algn="ctr" defTabSz="647700">
                        <a:defRPr sz="1800">
                          <a:solidFill>
                            <a:srgbClr val="000000"/>
                          </a:solidFill>
                        </a:defRPr>
                      </a:pPr>
                      <a:r>
                        <a:rPr sz="4200">
                          <a:solidFill>
                            <a:srgbClr val="FFFFFF"/>
                          </a:solidFill>
                        </a:rPr>
                        <a:t>&lt;=</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Menor ou igual que </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SELECT * FROM informacao.tabela WHERE idade &lt;= 18;</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Seleciona todos os registos na "tabela" que possuem o campo "idade" com valores menores ou iguais a 18.</a:t>
                      </a:r>
                    </a:p>
                  </a:txBody>
                  <a:tcPr marL="50800" marR="50800" marT="50800" marB="50800" anchor="ctr" anchorCtr="0" horzOverflow="overflow">
                    <a:lnR w="12700">
                      <a:solidFill>
                        <a:schemeClr val="accent3">
                          <a:hueOff val="278599"/>
                          <a:satOff val="19149"/>
                          <a:lumOff val="6862"/>
                        </a:schemeClr>
                      </a:solidFill>
                      <a:miter lim="400000"/>
                    </a:lnR>
                  </a:tcPr>
                </a:tc>
              </a:tr>
              <a:tr h="1325684">
                <a:tc>
                  <a:txBody>
                    <a:bodyPr/>
                    <a:lstStyle/>
                    <a:p>
                      <a:pPr algn="ctr" defTabSz="647700">
                        <a:defRPr sz="1800">
                          <a:solidFill>
                            <a:srgbClr val="000000"/>
                          </a:solidFill>
                        </a:defRPr>
                      </a:pPr>
                      <a:r>
                        <a:rPr sz="4200">
                          <a:solidFill>
                            <a:srgbClr val="FFFFFF"/>
                          </a:solidFill>
                        </a:rPr>
                        <a:t>&gt;=</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Maior ou igual que </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SELECT * FROM informacao.tabela WHERE idade &gt;= 18;</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Seleciona todos os registos na "tabela" que possuem o campo "idade" com valores maiores ou iguais a 18.</a:t>
                      </a:r>
                    </a:p>
                  </a:txBody>
                  <a:tcPr marL="50800" marR="50800" marT="50800" marB="50800" anchor="ctr" anchorCtr="0" horzOverflow="overflow">
                    <a:lnR w="12700">
                      <a:solidFill>
                        <a:schemeClr val="accent3">
                          <a:hueOff val="278599"/>
                          <a:satOff val="19149"/>
                          <a:lumOff val="6862"/>
                        </a:schemeClr>
                      </a:solidFill>
                      <a:miter lim="400000"/>
                    </a:lnR>
                  </a:tcPr>
                </a:tc>
              </a:tr>
              <a:tr h="1325684">
                <a:tc>
                  <a:txBody>
                    <a:bodyPr/>
                    <a:lstStyle/>
                    <a:p>
                      <a:pPr algn="ctr" defTabSz="647700">
                        <a:defRPr sz="1800">
                          <a:solidFill>
                            <a:srgbClr val="000000"/>
                          </a:solidFill>
                        </a:defRPr>
                      </a:pPr>
                      <a:r>
                        <a:rPr sz="4200">
                          <a:solidFill>
                            <a:srgbClr val="FFFFFF"/>
                          </a:solidFill>
                        </a:rPr>
                        <a:t>(=)</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Igual a</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SELECT * FROM informacao.tabela WHERE idade = 18;
</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Seleciona todos os registos na "tabela" que possuem o campo "idade" com valores exatamente iguais à 18.</a:t>
                      </a:r>
                    </a:p>
                  </a:txBody>
                  <a:tcPr marL="50800" marR="50800" marT="50800" marB="50800" anchor="ctr" anchorCtr="0" horzOverflow="overflow">
                    <a:lnR w="12700">
                      <a:solidFill>
                        <a:schemeClr val="accent3">
                          <a:hueOff val="278599"/>
                          <a:satOff val="19149"/>
                          <a:lumOff val="6862"/>
                        </a:schemeClr>
                      </a:solidFill>
                      <a:miter lim="400000"/>
                    </a:lnR>
                  </a:tcPr>
                </a:tc>
              </a:tr>
              <a:tr h="1325684">
                <a:tc>
                  <a:txBody>
                    <a:bodyPr/>
                    <a:lstStyle/>
                    <a:p>
                      <a:pPr algn="ctr" defTabSz="647700">
                        <a:defRPr sz="1800">
                          <a:solidFill>
                            <a:srgbClr val="000000"/>
                          </a:solidFill>
                        </a:defRPr>
                      </a:pPr>
                      <a:r>
                        <a:rPr sz="4200">
                          <a:solidFill>
                            <a:srgbClr val="FFFFFF"/>
                          </a:solidFill>
                        </a:rPr>
                        <a:t>&lt;&gt; / !=</a:t>
                      </a:r>
                    </a:p>
                  </a:txBody>
                  <a:tcPr marL="50800" marR="50800" marT="50800" marB="50800" anchor="ctr" anchorCtr="0" horzOverflow="overflow">
                    <a:lnL w="12700">
                      <a:solidFill>
                        <a:schemeClr val="accent3">
                          <a:hueOff val="278599"/>
                          <a:satOff val="19149"/>
                          <a:lumOff val="6862"/>
                        </a:schemeClr>
                      </a:solidFill>
                      <a:miter lim="400000"/>
                    </a:lnL>
                    <a:lnB w="12700">
                      <a:solidFill>
                        <a:schemeClr val="accent3">
                          <a:hueOff val="278599"/>
                          <a:satOff val="19149"/>
                          <a:lumOff val="6862"/>
                        </a:schemeClr>
                      </a:solidFill>
                      <a:miter lim="400000"/>
                    </a:lnB>
                  </a:tcPr>
                </a:tc>
                <a:tc>
                  <a:txBody>
                    <a:bodyPr/>
                    <a:lstStyle/>
                    <a:p>
                      <a:pPr algn="l">
                        <a:spcBef>
                          <a:spcPts val="2500"/>
                        </a:spcBef>
                        <a:defRPr sz="1800">
                          <a:solidFill>
                            <a:srgbClr val="000000"/>
                          </a:solidFill>
                        </a:defRPr>
                      </a:pPr>
                      <a:r>
                        <a:rPr sz="2200">
                          <a:solidFill>
                            <a:srgbClr val="5C5C5C"/>
                          </a:solidFill>
                          <a:sym typeface="Iowan Old Style Roman"/>
                        </a:rPr>
                        <a:t>Diferente de </a:t>
                      </a:r>
                    </a:p>
                  </a:txBody>
                  <a:tcPr marL="50800" marR="50800" marT="50800" marB="50800" anchor="ctr" anchorCtr="0" horzOverflow="overflow">
                    <a:lnB w="12700">
                      <a:solidFill>
                        <a:schemeClr val="accent3">
                          <a:hueOff val="278599"/>
                          <a:satOff val="19149"/>
                          <a:lumOff val="6862"/>
                        </a:schemeClr>
                      </a:solidFill>
                      <a:miter lim="400000"/>
                    </a:lnB>
                  </a:tcPr>
                </a:tc>
                <a:tc>
                  <a:txBody>
                    <a:bodyPr/>
                    <a:lstStyle/>
                    <a:p>
                      <a:pPr algn="l">
                        <a:spcBef>
                          <a:spcPts val="2500"/>
                        </a:spcBef>
                        <a:defRPr sz="1800">
                          <a:solidFill>
                            <a:srgbClr val="000000"/>
                          </a:solidFill>
                        </a:defRPr>
                      </a:pPr>
                      <a:r>
                        <a:rPr sz="2200">
                          <a:solidFill>
                            <a:srgbClr val="5C5C5C"/>
                          </a:solidFill>
                          <a:sym typeface="Iowan Old Style Roman"/>
                        </a:rPr>
                        <a:t>SELECT * FROM informacao.tabela WHERE idade &lt;&gt; 18;</a:t>
                      </a:r>
                    </a:p>
                  </a:txBody>
                  <a:tcPr marL="50800" marR="50800" marT="50800" marB="50800" anchor="ctr" anchorCtr="0" horzOverflow="overflow">
                    <a:lnB w="12700">
                      <a:solidFill>
                        <a:schemeClr val="accent3">
                          <a:hueOff val="278599"/>
                          <a:satOff val="19149"/>
                          <a:lumOff val="6862"/>
                        </a:schemeClr>
                      </a:solidFill>
                      <a:miter lim="400000"/>
                    </a:lnB>
                  </a:tcPr>
                </a:tc>
                <a:tc>
                  <a:txBody>
                    <a:bodyPr/>
                    <a:lstStyle/>
                    <a:p>
                      <a:pPr algn="l">
                        <a:spcBef>
                          <a:spcPts val="2500"/>
                        </a:spcBef>
                        <a:defRPr sz="1800">
                          <a:solidFill>
                            <a:srgbClr val="000000"/>
                          </a:solidFill>
                        </a:defRPr>
                      </a:pPr>
                      <a:r>
                        <a:rPr sz="2200">
                          <a:solidFill>
                            <a:srgbClr val="5C5C5C"/>
                          </a:solidFill>
                          <a:sym typeface="Iowan Old Style Roman"/>
                        </a:rPr>
                        <a:t>Seleciona todos os registos na "tabela" que possuem o campo "idade" com valores que são diferentes de 18.</a:t>
                      </a:r>
                    </a:p>
                  </a:txBody>
                  <a:tcPr marL="50800" marR="50800" marT="50800" marB="50800" anchor="ctr" anchorCtr="0" horzOverflow="overflow">
                    <a:lnR w="12700">
                      <a:solidFill>
                        <a:schemeClr val="accent3">
                          <a:hueOff val="278599"/>
                          <a:satOff val="19149"/>
                          <a:lumOff val="6862"/>
                        </a:schemeClr>
                      </a:solidFill>
                      <a:miter lim="400000"/>
                    </a:lnR>
                    <a:lnB w="12700">
                      <a:solidFill>
                        <a:schemeClr val="accent3">
                          <a:hueOff val="278599"/>
                          <a:satOff val="19149"/>
                          <a:lumOff val="6862"/>
                        </a:schemeClr>
                      </a:solidFill>
                      <a:miter lim="400000"/>
                    </a:lnB>
                  </a:tcPr>
                </a:tc>
              </a:tr>
            </a:tbl>
          </a:graphicData>
        </a:graphic>
      </p:graphicFrame>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3" name="funções de agregação"/>
          <p:cNvSpPr txBox="1"/>
          <p:nvPr>
            <p:ph type="title"/>
          </p:nvPr>
        </p:nvSpPr>
        <p:spPr>
          <a:xfrm>
            <a:off x="1016000" y="933450"/>
            <a:ext cx="22352000" cy="7073900"/>
          </a:xfrm>
          <a:prstGeom prst="rect">
            <a:avLst/>
          </a:prstGeom>
        </p:spPr>
        <p:txBody>
          <a:bodyPr/>
          <a:lstStyle/>
          <a:p>
            <a:pPr/>
            <a:r>
              <a:t>funções de agregação</a:t>
            </a:r>
          </a:p>
        </p:txBody>
      </p:sp>
      <p:pic>
        <p:nvPicPr>
          <p:cNvPr id="334" name="Galeria de imagens" descr="Galeria de imagens"/>
          <p:cNvPicPr>
            <a:picLocks noChangeAspect="1"/>
          </p:cNvPicPr>
          <p:nvPr/>
        </p:nvPicPr>
        <p:blipFill>
          <a:blip r:embed="rId2">
            <a:extLst/>
          </a:blip>
          <a:srcRect l="4615" t="0" r="4615" b="0"/>
          <a:stretch>
            <a:fillRect/>
          </a:stretch>
        </p:blipFill>
        <p:spPr>
          <a:xfrm>
            <a:off x="21010748" y="634496"/>
            <a:ext cx="2819509" cy="1620646"/>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337" name="Programação EM LINGUAGEM SQL - Funções de agregação sql"/>
          <p:cNvSpPr txBox="1"/>
          <p:nvPr>
            <p:ph type="title"/>
          </p:nvPr>
        </p:nvSpPr>
        <p:spPr>
          <a:prstGeom prst="rect">
            <a:avLst/>
          </a:prstGeom>
        </p:spPr>
        <p:txBody>
          <a:bodyPr/>
          <a:lstStyle>
            <a:lvl1pPr defTabSz="792479">
              <a:spcBef>
                <a:spcPts val="3100"/>
              </a:spcBef>
              <a:defRPr sz="7200"/>
            </a:lvl1pPr>
          </a:lstStyle>
          <a:p>
            <a:pPr/>
            <a:r>
              <a:t>Programação EM LINGUAGEM SQL - Funções de agregação sql</a:t>
            </a:r>
          </a:p>
        </p:txBody>
      </p:sp>
      <p:pic>
        <p:nvPicPr>
          <p:cNvPr id="338"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graphicFrame>
        <p:nvGraphicFramePr>
          <p:cNvPr id="339" name="Tabela"/>
          <p:cNvGraphicFramePr/>
          <p:nvPr/>
        </p:nvGraphicFramePr>
        <p:xfrm>
          <a:off x="844778" y="3292719"/>
          <a:ext cx="22833623" cy="8492763"/>
        </p:xfrm>
        <a:graphic xmlns:a="http://schemas.openxmlformats.org/drawingml/2006/main">
          <a:graphicData uri="http://schemas.openxmlformats.org/drawingml/2006/table">
            <a:tbl>
              <a:tblPr firstCol="1" firstRow="1" lastCol="0" lastRow="0" bandCol="0" bandRow="1" rtl="0">
                <a:tableStyleId>{C7B018BB-80A7-4F77-B60F-C8B233D01FF8}</a:tableStyleId>
              </a:tblPr>
              <a:tblGrid>
                <a:gridCol w="3005012"/>
                <a:gridCol w="3301875"/>
                <a:gridCol w="7124889"/>
                <a:gridCol w="9389145"/>
              </a:tblGrid>
              <a:tr h="2207253">
                <a:tc>
                  <a:txBody>
                    <a:bodyPr/>
                    <a:lstStyle/>
                    <a:p>
                      <a:pPr algn="ctr" defTabSz="647700">
                        <a:defRPr sz="1800">
                          <a:solidFill>
                            <a:srgbClr val="000000"/>
                          </a:solidFill>
                        </a:defRPr>
                      </a:pPr>
                      <a:r>
                        <a:rPr sz="4200">
                          <a:solidFill>
                            <a:srgbClr val="FFFFFF"/>
                          </a:solidFill>
                        </a:rPr>
                        <a:t>CLÁUSULA</a:t>
                      </a:r>
                    </a:p>
                  </a:txBody>
                  <a:tcPr marL="50800" marR="50800" marT="50800" marB="50800" anchor="ctr" anchorCtr="0" horzOverflow="overflow">
                    <a:lnL w="12700">
                      <a:solidFill>
                        <a:schemeClr val="accent3">
                          <a:hueOff val="278599"/>
                          <a:satOff val="19149"/>
                          <a:lumOff val="6862"/>
                        </a:schemeClr>
                      </a:solidFill>
                      <a:miter lim="400000"/>
                    </a:lnL>
                    <a:lnT w="12700">
                      <a:solidFill>
                        <a:schemeClr val="accent3">
                          <a:hueOff val="278599"/>
                          <a:satOff val="19149"/>
                          <a:lumOff val="6862"/>
                        </a:schemeClr>
                      </a:solidFill>
                      <a:miter lim="400000"/>
                    </a:lnT>
                  </a:tcPr>
                </a:tc>
                <a:tc>
                  <a:txBody>
                    <a:bodyPr/>
                    <a:lstStyle/>
                    <a:p>
                      <a:pPr algn="ctr" defTabSz="647700">
                        <a:defRPr sz="1800">
                          <a:solidFill>
                            <a:srgbClr val="000000"/>
                          </a:solidFill>
                        </a:defRPr>
                      </a:pPr>
                      <a:r>
                        <a:rPr sz="4200">
                          <a:solidFill>
                            <a:srgbClr val="FFFFFF"/>
                          </a:solidFill>
                        </a:rPr>
                        <a:t>DESCRIÇÃO</a:t>
                      </a:r>
                    </a:p>
                  </a:txBody>
                  <a:tcPr marL="50800" marR="50800" marT="50800" marB="50800" anchor="ctr" anchorCtr="0" horzOverflow="overflow">
                    <a:lnT w="12700">
                      <a:solidFill>
                        <a:schemeClr val="accent3">
                          <a:hueOff val="278599"/>
                          <a:satOff val="19149"/>
                          <a:lumOff val="6862"/>
                        </a:schemeClr>
                      </a:solidFill>
                      <a:miter lim="400000"/>
                    </a:lnT>
                  </a:tcPr>
                </a:tc>
                <a:tc>
                  <a:txBody>
                    <a:bodyPr/>
                    <a:lstStyle/>
                    <a:p>
                      <a:pPr algn="ctr" defTabSz="647700">
                        <a:defRPr sz="1800">
                          <a:solidFill>
                            <a:srgbClr val="000000"/>
                          </a:solidFill>
                        </a:defRPr>
                      </a:pPr>
                      <a:r>
                        <a:rPr sz="4200">
                          <a:solidFill>
                            <a:srgbClr val="FFFFFF"/>
                          </a:solidFill>
                        </a:rPr>
                        <a:t>QUERY</a:t>
                      </a:r>
                    </a:p>
                  </a:txBody>
                  <a:tcPr marL="50800" marR="50800" marT="50800" marB="50800" anchor="ctr" anchorCtr="0" horzOverflow="overflow">
                    <a:lnT w="12700">
                      <a:solidFill>
                        <a:schemeClr val="accent3">
                          <a:hueOff val="278599"/>
                          <a:satOff val="19149"/>
                          <a:lumOff val="6862"/>
                        </a:schemeClr>
                      </a:solidFill>
                      <a:miter lim="400000"/>
                    </a:lnT>
                  </a:tcPr>
                </a:tc>
                <a:tc>
                  <a:txBody>
                    <a:bodyPr/>
                    <a:lstStyle/>
                    <a:p>
                      <a:pPr algn="ctr" defTabSz="647700">
                        <a:defRPr sz="1800">
                          <a:solidFill>
                            <a:srgbClr val="000000"/>
                          </a:solidFill>
                        </a:defRPr>
                      </a:pPr>
                      <a:r>
                        <a:rPr sz="4200">
                          <a:solidFill>
                            <a:srgbClr val="FFFFFF"/>
                          </a:solidFill>
                        </a:rPr>
                        <a:t>EXEMPLOS</a:t>
                      </a:r>
                    </a:p>
                  </a:txBody>
                  <a:tcPr marL="50800" marR="50800" marT="50800" marB="50800" anchor="ctr" anchorCtr="0" horzOverflow="overflow">
                    <a:lnR w="12700">
                      <a:solidFill>
                        <a:schemeClr val="accent3">
                          <a:hueOff val="278599"/>
                          <a:satOff val="19149"/>
                          <a:lumOff val="6862"/>
                        </a:schemeClr>
                      </a:solidFill>
                      <a:miter lim="400000"/>
                    </a:lnR>
                    <a:lnT w="12700">
                      <a:solidFill>
                        <a:schemeClr val="accent3">
                          <a:hueOff val="278599"/>
                          <a:satOff val="19149"/>
                          <a:lumOff val="6862"/>
                        </a:schemeClr>
                      </a:solidFill>
                      <a:miter lim="400000"/>
                    </a:lnT>
                  </a:tcPr>
                </a:tc>
              </a:tr>
              <a:tr h="919335">
                <a:tc>
                  <a:txBody>
                    <a:bodyPr/>
                    <a:lstStyle/>
                    <a:p>
                      <a:pPr algn="ctr" defTabSz="647700">
                        <a:defRPr sz="1800">
                          <a:solidFill>
                            <a:srgbClr val="000000"/>
                          </a:solidFill>
                        </a:defRPr>
                      </a:pPr>
                      <a:r>
                        <a:rPr sz="4200">
                          <a:solidFill>
                            <a:srgbClr val="FFFFFF"/>
                          </a:solidFill>
                        </a:rPr>
                        <a:t>AVG</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Média</a:t>
                      </a:r>
                    </a:p>
                  </a:txBody>
                  <a:tcPr marL="50800" marR="50800" marT="50800" marB="50800" anchor="ctr" anchorCtr="0" horzOverflow="overflow"/>
                </a:tc>
                <a:tc>
                  <a:txBody>
                    <a:bodyPr/>
                    <a:lstStyle/>
                    <a:p>
                      <a:pPr algn="l">
                        <a:spcBef>
                          <a:spcPts val="2500"/>
                        </a:spcBef>
                        <a:defRPr sz="1800">
                          <a:solidFill>
                            <a:srgbClr val="000000"/>
                          </a:solidFill>
                        </a:defRPr>
                      </a:pPr>
                      <a:r>
                        <a:rPr sz="2600">
                          <a:solidFill>
                            <a:schemeClr val="accent2">
                              <a:satOff val="-3676"/>
                              <a:lumOff val="-19080"/>
                            </a:schemeClr>
                          </a:solidFill>
                          <a:sym typeface="Iowan Old Style Roman"/>
                        </a:rPr>
                        <a:t>SELECT AVG(preco) FROM produto</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Retorna a medio do preço dentro da tabela Produto
</a:t>
                      </a:r>
                    </a:p>
                  </a:txBody>
                  <a:tcPr marL="50800" marR="50800" marT="50800" marB="50800" anchor="ctr" anchorCtr="0" horzOverflow="overflow">
                    <a:lnR w="12700">
                      <a:solidFill>
                        <a:schemeClr val="accent3">
                          <a:hueOff val="278599"/>
                          <a:satOff val="19149"/>
                          <a:lumOff val="6862"/>
                        </a:schemeClr>
                      </a:solidFill>
                      <a:miter lim="400000"/>
                    </a:lnR>
                  </a:tcPr>
                </a:tc>
              </a:tr>
              <a:tr h="919335">
                <a:tc>
                  <a:txBody>
                    <a:bodyPr/>
                    <a:lstStyle/>
                    <a:p>
                      <a:pPr algn="ctr" defTabSz="647700">
                        <a:defRPr sz="1800">
                          <a:solidFill>
                            <a:srgbClr val="000000"/>
                          </a:solidFill>
                        </a:defRPr>
                      </a:pPr>
                      <a:r>
                        <a:rPr sz="4200">
                          <a:solidFill>
                            <a:srgbClr val="FFFFFF"/>
                          </a:solidFill>
                        </a:rPr>
                        <a:t>COUNT</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Contabilização</a:t>
                      </a:r>
                    </a:p>
                  </a:txBody>
                  <a:tcPr marL="50800" marR="50800" marT="50800" marB="50800" anchor="ctr" anchorCtr="0" horzOverflow="overflow"/>
                </a:tc>
                <a:tc>
                  <a:txBody>
                    <a:bodyPr/>
                    <a:lstStyle/>
                    <a:p>
                      <a:pPr algn="l">
                        <a:spcBef>
                          <a:spcPts val="2500"/>
                        </a:spcBef>
                        <a:defRPr sz="1800">
                          <a:solidFill>
                            <a:srgbClr val="000000"/>
                          </a:solidFill>
                        </a:defRPr>
                      </a:pPr>
                      <a:r>
                        <a:rPr sz="2500">
                          <a:solidFill>
                            <a:schemeClr val="accent2">
                              <a:satOff val="-3676"/>
                              <a:lumOff val="-19080"/>
                            </a:schemeClr>
                          </a:solidFill>
                          <a:sym typeface="Iowan Old Style Roman"/>
                        </a:rPr>
                        <a:t>SELECT COUNT(id) FROM produto</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Retorna a contagem de todos os id’s presentes na tabela Produto</a:t>
                      </a:r>
                    </a:p>
                  </a:txBody>
                  <a:tcPr marL="50800" marR="50800" marT="50800" marB="50800" anchor="ctr" anchorCtr="0" horzOverflow="overflow">
                    <a:lnR w="12700">
                      <a:solidFill>
                        <a:schemeClr val="accent3">
                          <a:hueOff val="278599"/>
                          <a:satOff val="19149"/>
                          <a:lumOff val="6862"/>
                        </a:schemeClr>
                      </a:solidFill>
                      <a:miter lim="400000"/>
                    </a:lnR>
                  </a:tcPr>
                </a:tc>
              </a:tr>
              <a:tr h="1478046">
                <a:tc>
                  <a:txBody>
                    <a:bodyPr/>
                    <a:lstStyle/>
                    <a:p>
                      <a:pPr algn="ctr" defTabSz="647700">
                        <a:defRPr sz="1800">
                          <a:solidFill>
                            <a:srgbClr val="000000"/>
                          </a:solidFill>
                        </a:defRPr>
                      </a:pPr>
                      <a:r>
                        <a:rPr sz="4200">
                          <a:solidFill>
                            <a:srgbClr val="FFFFFF"/>
                          </a:solidFill>
                        </a:rPr>
                        <a:t>SUM</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Soma</a:t>
                      </a:r>
                    </a:p>
                  </a:txBody>
                  <a:tcPr marL="50800" marR="50800" marT="50800" marB="50800" anchor="ctr" anchorCtr="0" horzOverflow="overflow"/>
                </a:tc>
                <a:tc>
                  <a:txBody>
                    <a:bodyPr/>
                    <a:lstStyle/>
                    <a:p>
                      <a:pPr algn="l">
                        <a:spcBef>
                          <a:spcPts val="2500"/>
                        </a:spcBef>
                        <a:defRPr sz="1800">
                          <a:solidFill>
                            <a:srgbClr val="000000"/>
                          </a:solidFill>
                        </a:defRPr>
                      </a:pPr>
                      <a:r>
                        <a:rPr sz="2600">
                          <a:solidFill>
                            <a:schemeClr val="accent2">
                              <a:satOff val="-3676"/>
                              <a:lumOff val="-19080"/>
                            </a:schemeClr>
                          </a:solidFill>
                          <a:sym typeface="Iowan Old Style Roman"/>
                        </a:rPr>
                        <a:t>SELECT SUM(valor) FROM produto</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Retorna a soma da coluna “valor” dentro tabela Produtos</a:t>
                      </a:r>
                    </a:p>
                  </a:txBody>
                  <a:tcPr marL="50800" marR="50800" marT="50800" marB="50800" anchor="ctr" anchorCtr="0" horzOverflow="overflow">
                    <a:lnR w="12700">
                      <a:solidFill>
                        <a:schemeClr val="accent3">
                          <a:hueOff val="278599"/>
                          <a:satOff val="19149"/>
                          <a:lumOff val="6862"/>
                        </a:schemeClr>
                      </a:solidFill>
                      <a:miter lim="400000"/>
                    </a:lnR>
                  </a:tcPr>
                </a:tc>
              </a:tr>
              <a:tr h="1478046">
                <a:tc>
                  <a:txBody>
                    <a:bodyPr/>
                    <a:lstStyle/>
                    <a:p>
                      <a:pPr algn="ctr" defTabSz="647700">
                        <a:defRPr sz="1800">
                          <a:solidFill>
                            <a:srgbClr val="000000"/>
                          </a:solidFill>
                        </a:defRPr>
                      </a:pPr>
                      <a:r>
                        <a:rPr sz="4200">
                          <a:solidFill>
                            <a:srgbClr val="FFFFFF"/>
                          </a:solidFill>
                        </a:rPr>
                        <a:t>MAX</a:t>
                      </a:r>
                    </a:p>
                  </a:txBody>
                  <a:tcPr marL="50800" marR="50800" marT="50800" marB="50800" anchor="ctr" anchorCtr="0" horzOverflow="overflow">
                    <a:lnL w="12700">
                      <a:solidFill>
                        <a:schemeClr val="accent3">
                          <a:hueOff val="278599"/>
                          <a:satOff val="19149"/>
                          <a:lumOff val="6862"/>
                        </a:schemeClr>
                      </a:solidFill>
                      <a:miter lim="400000"/>
                    </a:lnL>
                  </a:tcPr>
                </a:tc>
                <a:tc>
                  <a:txBody>
                    <a:bodyPr/>
                    <a:lstStyle/>
                    <a:p>
                      <a:pPr algn="l">
                        <a:spcBef>
                          <a:spcPts val="2500"/>
                        </a:spcBef>
                        <a:defRPr sz="1800">
                          <a:solidFill>
                            <a:srgbClr val="000000"/>
                          </a:solidFill>
                        </a:defRPr>
                      </a:pPr>
                      <a:r>
                        <a:rPr sz="2200">
                          <a:solidFill>
                            <a:srgbClr val="5C5C5C"/>
                          </a:solidFill>
                          <a:sym typeface="Iowan Old Style Roman"/>
                        </a:rPr>
                        <a:t>Máximo</a:t>
                      </a:r>
                    </a:p>
                  </a:txBody>
                  <a:tcPr marL="50800" marR="50800" marT="50800" marB="50800" anchor="ctr" anchorCtr="0" horzOverflow="overflow"/>
                </a:tc>
                <a:tc>
                  <a:txBody>
                    <a:bodyPr/>
                    <a:lstStyle/>
                    <a:p>
                      <a:pPr algn="l">
                        <a:spcBef>
                          <a:spcPts val="2500"/>
                        </a:spcBef>
                        <a:defRPr sz="1800">
                          <a:solidFill>
                            <a:srgbClr val="000000"/>
                          </a:solidFill>
                        </a:defRPr>
                      </a:pPr>
                      <a:r>
                        <a:rPr sz="2500">
                          <a:solidFill>
                            <a:srgbClr val="5C5C5C"/>
                          </a:solidFill>
                          <a:sym typeface="Iowan Old Style Roman"/>
                        </a:rPr>
                        <a:t>SELECT  MAX(preco) FROM  produto</a:t>
                      </a:r>
                    </a:p>
                  </a:txBody>
                  <a:tcPr marL="50800" marR="50800" marT="50800" marB="50800" anchor="ctr" anchorCtr="0" horzOverflow="overflow"/>
                </a:tc>
                <a:tc>
                  <a:txBody>
                    <a:bodyPr/>
                    <a:lstStyle/>
                    <a:p>
                      <a:pPr algn="l">
                        <a:spcBef>
                          <a:spcPts val="2500"/>
                        </a:spcBef>
                        <a:defRPr sz="1800">
                          <a:solidFill>
                            <a:srgbClr val="000000"/>
                          </a:solidFill>
                        </a:defRPr>
                      </a:pPr>
                      <a:r>
                        <a:rPr sz="2200">
                          <a:solidFill>
                            <a:srgbClr val="5C5C5C"/>
                          </a:solidFill>
                          <a:sym typeface="Iowan Old Style Roman"/>
                        </a:rPr>
                        <a:t>Retorna o valor máximo da coluna Preço da tabela produto</a:t>
                      </a:r>
                    </a:p>
                  </a:txBody>
                  <a:tcPr marL="50800" marR="50800" marT="50800" marB="50800" anchor="ctr" anchorCtr="0" horzOverflow="overflow">
                    <a:lnR w="12700">
                      <a:solidFill>
                        <a:schemeClr val="accent3">
                          <a:hueOff val="278599"/>
                          <a:satOff val="19149"/>
                          <a:lumOff val="6862"/>
                        </a:schemeClr>
                      </a:solidFill>
                      <a:miter lim="400000"/>
                    </a:lnR>
                  </a:tcPr>
                </a:tc>
              </a:tr>
              <a:tr h="1478046">
                <a:tc>
                  <a:txBody>
                    <a:bodyPr/>
                    <a:lstStyle/>
                    <a:p>
                      <a:pPr algn="ctr" defTabSz="647700">
                        <a:defRPr sz="1800">
                          <a:solidFill>
                            <a:srgbClr val="000000"/>
                          </a:solidFill>
                        </a:defRPr>
                      </a:pPr>
                      <a:r>
                        <a:rPr sz="4200">
                          <a:solidFill>
                            <a:srgbClr val="FFFFFF"/>
                          </a:solidFill>
                        </a:rPr>
                        <a:t>MIN</a:t>
                      </a:r>
                    </a:p>
                  </a:txBody>
                  <a:tcPr marL="50800" marR="50800" marT="50800" marB="50800" anchor="ctr" anchorCtr="0" horzOverflow="overflow">
                    <a:lnL w="12700">
                      <a:solidFill>
                        <a:schemeClr val="accent3">
                          <a:hueOff val="278599"/>
                          <a:satOff val="19149"/>
                          <a:lumOff val="6862"/>
                        </a:schemeClr>
                      </a:solidFill>
                      <a:miter lim="400000"/>
                    </a:lnL>
                    <a:lnB w="12700">
                      <a:solidFill>
                        <a:schemeClr val="accent3">
                          <a:hueOff val="278599"/>
                          <a:satOff val="19149"/>
                          <a:lumOff val="6862"/>
                        </a:schemeClr>
                      </a:solidFill>
                      <a:miter lim="400000"/>
                    </a:lnB>
                  </a:tcPr>
                </a:tc>
                <a:tc>
                  <a:txBody>
                    <a:bodyPr/>
                    <a:lstStyle/>
                    <a:p>
                      <a:pPr algn="l">
                        <a:spcBef>
                          <a:spcPts val="2500"/>
                        </a:spcBef>
                        <a:defRPr sz="1800">
                          <a:solidFill>
                            <a:srgbClr val="000000"/>
                          </a:solidFill>
                        </a:defRPr>
                      </a:pPr>
                      <a:r>
                        <a:rPr sz="2200">
                          <a:solidFill>
                            <a:srgbClr val="5C5C5C"/>
                          </a:solidFill>
                          <a:sym typeface="Iowan Old Style Roman"/>
                        </a:rPr>
                        <a:t>Minimo</a:t>
                      </a:r>
                    </a:p>
                  </a:txBody>
                  <a:tcPr marL="50800" marR="50800" marT="50800" marB="50800" anchor="ctr" anchorCtr="0" horzOverflow="overflow">
                    <a:lnB w="12700">
                      <a:solidFill>
                        <a:schemeClr val="accent3">
                          <a:hueOff val="278599"/>
                          <a:satOff val="19149"/>
                          <a:lumOff val="6862"/>
                        </a:schemeClr>
                      </a:solidFill>
                      <a:miter lim="400000"/>
                    </a:lnB>
                  </a:tcPr>
                </a:tc>
                <a:tc>
                  <a:txBody>
                    <a:bodyPr/>
                    <a:lstStyle/>
                    <a:p>
                      <a:pPr algn="l">
                        <a:spcBef>
                          <a:spcPts val="2500"/>
                        </a:spcBef>
                        <a:defRPr sz="1800">
                          <a:solidFill>
                            <a:srgbClr val="000000"/>
                          </a:solidFill>
                        </a:defRPr>
                      </a:pPr>
                      <a:r>
                        <a:rPr sz="2500">
                          <a:solidFill>
                            <a:schemeClr val="accent2">
                              <a:satOff val="-3676"/>
                              <a:lumOff val="-19080"/>
                            </a:schemeClr>
                          </a:solidFill>
                          <a:sym typeface="Iowan Old Style Roman"/>
                        </a:rPr>
                        <a:t>SELECT MIN(preco) FROM  TabelaProduto</a:t>
                      </a:r>
                    </a:p>
                  </a:txBody>
                  <a:tcPr marL="50800" marR="50800" marT="50800" marB="50800" anchor="ctr" anchorCtr="0" horzOverflow="overflow">
                    <a:lnB w="12700">
                      <a:solidFill>
                        <a:schemeClr val="accent3">
                          <a:hueOff val="278599"/>
                          <a:satOff val="19149"/>
                          <a:lumOff val="6862"/>
                        </a:schemeClr>
                      </a:solidFill>
                      <a:miter lim="400000"/>
                    </a:lnB>
                  </a:tcPr>
                </a:tc>
                <a:tc>
                  <a:txBody>
                    <a:bodyPr/>
                    <a:lstStyle/>
                    <a:p>
                      <a:pPr algn="l">
                        <a:spcBef>
                          <a:spcPts val="2500"/>
                        </a:spcBef>
                        <a:defRPr sz="1800">
                          <a:solidFill>
                            <a:srgbClr val="000000"/>
                          </a:solidFill>
                        </a:defRPr>
                      </a:pPr>
                      <a:r>
                        <a:rPr sz="2200">
                          <a:solidFill>
                            <a:srgbClr val="5C5C5C"/>
                          </a:solidFill>
                          <a:sym typeface="Iowan Old Style Roman"/>
                        </a:rPr>
                        <a:t>Retorna o valor mínimo da coluna Preço da tabela produto</a:t>
                      </a:r>
                    </a:p>
                  </a:txBody>
                  <a:tcPr marL="50800" marR="50800" marT="50800" marB="50800" anchor="ctr" anchorCtr="0" horzOverflow="overflow">
                    <a:lnR w="12700">
                      <a:solidFill>
                        <a:schemeClr val="accent3">
                          <a:hueOff val="278599"/>
                          <a:satOff val="19149"/>
                          <a:lumOff val="6862"/>
                        </a:schemeClr>
                      </a:solidFill>
                      <a:miter lim="400000"/>
                    </a:lnR>
                    <a:lnB w="12700">
                      <a:solidFill>
                        <a:schemeClr val="accent3">
                          <a:hueOff val="278599"/>
                          <a:satOff val="19149"/>
                          <a:lumOff val="6862"/>
                        </a:schemeClr>
                      </a:solidFill>
                      <a:miter lim="400000"/>
                    </a:lnB>
                  </a:tcPr>
                </a:tc>
              </a:tr>
            </a:tbl>
          </a:graphicData>
        </a:graphic>
      </p:graphicFrame>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Abordagem relacional e utilização dos operadores relacionais"/>
          <p:cNvSpPr txBox="1"/>
          <p:nvPr>
            <p:ph type="title"/>
          </p:nvPr>
        </p:nvSpPr>
        <p:spPr>
          <a:xfrm>
            <a:off x="1016000" y="2783769"/>
            <a:ext cx="22352000" cy="7073901"/>
          </a:xfrm>
          <a:prstGeom prst="rect">
            <a:avLst/>
          </a:prstGeom>
        </p:spPr>
        <p:txBody>
          <a:bodyPr/>
          <a:lstStyle/>
          <a:p>
            <a:pPr/>
            <a:r>
              <a:t>Abordagem relacional e utilização dos operadores relacionais</a:t>
            </a:r>
          </a:p>
        </p:txBody>
      </p:sp>
      <p:pic>
        <p:nvPicPr>
          <p:cNvPr id="161" name="Galeria de imagens" descr="Galeria de imagens"/>
          <p:cNvPicPr>
            <a:picLocks noChangeAspect="1"/>
          </p:cNvPicPr>
          <p:nvPr/>
        </p:nvPicPr>
        <p:blipFill>
          <a:blip r:embed="rId2">
            <a:extLst/>
          </a:blip>
          <a:srcRect l="4615" t="0" r="4615" b="0"/>
          <a:stretch>
            <a:fillRect/>
          </a:stretch>
        </p:blipFill>
        <p:spPr>
          <a:xfrm>
            <a:off x="21010748" y="634496"/>
            <a:ext cx="2819509" cy="1620646"/>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64" name="Programação EM LINGUAGEM SQL"/>
          <p:cNvSpPr txBox="1"/>
          <p:nvPr>
            <p:ph type="title"/>
          </p:nvPr>
        </p:nvSpPr>
        <p:spPr>
          <a:prstGeom prst="rect">
            <a:avLst/>
          </a:prstGeom>
        </p:spPr>
        <p:txBody>
          <a:bodyPr/>
          <a:lstStyle>
            <a:lvl1pPr defTabSz="792479">
              <a:spcBef>
                <a:spcPts val="3100"/>
              </a:spcBef>
              <a:defRPr sz="7200"/>
            </a:lvl1pPr>
          </a:lstStyle>
          <a:p>
            <a:pPr/>
            <a:r>
              <a:t>Programação EM LINGUAGEM SQL </a:t>
            </a:r>
          </a:p>
        </p:txBody>
      </p:sp>
      <p:pic>
        <p:nvPicPr>
          <p:cNvPr id="165"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166" name="As Bases de Dados foram desenvolvidas para:…"/>
          <p:cNvSpPr txBox="1"/>
          <p:nvPr/>
        </p:nvSpPr>
        <p:spPr>
          <a:xfrm>
            <a:off x="2511632" y="2956776"/>
            <a:ext cx="18779752" cy="9093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i="0" spc="0" sz="4500"/>
            </a:pPr>
            <a:r>
              <a:t>As Bases de Dados foram desenvolvidas para:</a:t>
            </a:r>
          </a:p>
          <a:p>
            <a:pPr lvl="1" marL="723900" indent="-571500">
              <a:spcBef>
                <a:spcPts val="2500"/>
              </a:spcBef>
              <a:buSzPct val="50000"/>
              <a:buBlip>
                <a:blip r:embed="rId3"/>
              </a:buBlip>
              <a:defRPr i="0" spc="0" sz="4500"/>
            </a:pPr>
            <a:r>
              <a:t>Fornecer acesso facilitado aos dados (DATA);</a:t>
            </a:r>
          </a:p>
          <a:p>
            <a:pPr lvl="1" marL="723900" indent="-571500">
              <a:spcBef>
                <a:spcPts val="2500"/>
              </a:spcBef>
              <a:buSzPct val="50000"/>
              <a:buBlip>
                <a:blip r:embed="rId3"/>
              </a:buBlip>
              <a:defRPr i="0" spc="0" sz="4500"/>
            </a:pPr>
            <a:r>
              <a:t>Gestão de grandes volumes de informação (DATA);</a:t>
            </a:r>
          </a:p>
          <a:p>
            <a:pPr lvl="1" marL="723900" indent="-571500">
              <a:spcBef>
                <a:spcPts val="2500"/>
              </a:spcBef>
              <a:buSzPct val="50000"/>
              <a:buBlip>
                <a:blip r:embed="rId3"/>
              </a:buBlip>
              <a:defRPr i="0" spc="0" sz="4500"/>
            </a:pPr>
            <a:r>
              <a:t>Responder a todo o tipo de perguntas ao sistema;</a:t>
            </a:r>
          </a:p>
          <a:p>
            <a:pPr lvl="1" marL="723900" indent="-571500">
              <a:spcBef>
                <a:spcPts val="2500"/>
              </a:spcBef>
              <a:buSzPct val="50000"/>
              <a:buBlip>
                <a:blip r:embed="rId3"/>
              </a:buBlip>
              <a:defRPr i="0" spc="0" sz="4500"/>
            </a:pPr>
            <a:r>
              <a:t>Relacionar-se com as mais variadas bases dados existentes e tabelas existentes.</a:t>
            </a:r>
          </a:p>
          <a:p>
            <a:pPr>
              <a:spcBef>
                <a:spcPts val="2500"/>
              </a:spcBef>
              <a:defRPr i="0" spc="0" sz="4500"/>
            </a:pPr>
            <a:r>
              <a:t>A linguagem padrão dos Bancos de Dados Relacionais é a </a:t>
            </a:r>
            <a:r>
              <a:rPr>
                <a:solidFill>
                  <a:srgbClr val="0645AD"/>
                </a:solidFill>
                <a:hlinkClick r:id="rId4" invalidUrl="" action="" tgtFrame="" tooltip="" history="1" highlightClick="0" endSnd="0"/>
              </a:rPr>
              <a:t>Structured Query Language</a:t>
            </a:r>
            <a:r>
              <a:t>, ou simplesmente </a:t>
            </a:r>
            <a:r>
              <a:rPr b="1"/>
              <a:t>SQL</a:t>
            </a:r>
            <a:r>
              <a:t>, como é mais conhecida.</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69" name="Programação EM LINGUAGEM SQL"/>
          <p:cNvSpPr txBox="1"/>
          <p:nvPr>
            <p:ph type="title"/>
          </p:nvPr>
        </p:nvSpPr>
        <p:spPr>
          <a:prstGeom prst="rect">
            <a:avLst/>
          </a:prstGeom>
        </p:spPr>
        <p:txBody>
          <a:bodyPr/>
          <a:lstStyle>
            <a:lvl1pPr defTabSz="792479">
              <a:spcBef>
                <a:spcPts val="3100"/>
              </a:spcBef>
              <a:defRPr sz="7200"/>
            </a:lvl1pPr>
          </a:lstStyle>
          <a:p>
            <a:pPr/>
            <a:r>
              <a:t>Programação EM LINGUAGEM SQL </a:t>
            </a:r>
          </a:p>
        </p:txBody>
      </p:sp>
      <p:pic>
        <p:nvPicPr>
          <p:cNvPr id="170" name="Galeria de imagens" descr="Galeria de imagens"/>
          <p:cNvPicPr>
            <a:picLocks noChangeAspect="1"/>
          </p:cNvPicPr>
          <p:nvPr/>
        </p:nvPicPr>
        <p:blipFill>
          <a:blip r:embed="rId2">
            <a:extLst/>
          </a:blip>
          <a:srcRect l="4615" t="0" r="4615" b="0"/>
          <a:stretch>
            <a:fillRect/>
          </a:stretch>
        </p:blipFill>
        <p:spPr>
          <a:xfrm>
            <a:off x="21207167" y="353897"/>
            <a:ext cx="2819509" cy="1620647"/>
          </a:xfrm>
          <a:prstGeom prst="rect">
            <a:avLst/>
          </a:prstGeom>
          <a:ln w="12700">
            <a:miter lim="400000"/>
          </a:ln>
        </p:spPr>
      </p:pic>
      <p:sp>
        <p:nvSpPr>
          <p:cNvPr id="171" name="As bases dados são:…"/>
          <p:cNvSpPr txBox="1"/>
          <p:nvPr/>
        </p:nvSpPr>
        <p:spPr>
          <a:xfrm>
            <a:off x="2511632" y="2486876"/>
            <a:ext cx="18779752" cy="10033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2500"/>
              </a:spcBef>
              <a:defRPr i="0" spc="0" sz="4500"/>
            </a:pPr>
            <a:r>
              <a:t>As bases dados são:</a:t>
            </a:r>
          </a:p>
          <a:p>
            <a:pPr marL="571500" indent="-571500">
              <a:spcBef>
                <a:spcPts val="2500"/>
              </a:spcBef>
              <a:buSzPct val="50000"/>
              <a:buBlip>
                <a:blip r:embed="rId3"/>
              </a:buBlip>
              <a:defRPr i="0" spc="0" sz="4500"/>
            </a:pPr>
            <a:r>
              <a:t>Conjuntos de dados com uma estrutura regular que organizam informação;</a:t>
            </a:r>
          </a:p>
          <a:p>
            <a:pPr marL="571500" indent="-571500">
              <a:spcBef>
                <a:spcPts val="2500"/>
              </a:spcBef>
              <a:buSzPct val="50000"/>
              <a:buBlip>
                <a:blip r:embed="rId3"/>
              </a:buBlip>
              <a:defRPr i="0" spc="0" sz="4500"/>
            </a:pPr>
            <a:r>
              <a:t>Um conjunto de informações relacionadas entre si, referentes a um mesmo assunto e organizadas de maneira útil, com o propósito de servir de base para que o utilizador recupere informações, tire conclusões e tome decisões. </a:t>
            </a:r>
          </a:p>
          <a:p>
            <a:pPr marL="571500" indent="-571500">
              <a:spcBef>
                <a:spcPts val="2500"/>
              </a:spcBef>
              <a:buSzPct val="50000"/>
              <a:buBlip>
                <a:blip r:embed="rId3"/>
              </a:buBlip>
              <a:defRPr i="0" spc="0" sz="4500"/>
            </a:pPr>
            <a:r>
              <a:t>(Database) Aplicativos de software cujo objectivo é compilar, organizar e armazenar informações em meio electrónico de forma estruturada. </a:t>
            </a:r>
          </a:p>
          <a:p>
            <a:pPr marL="571500" indent="-571500">
              <a:spcBef>
                <a:spcPts val="2500"/>
              </a:spcBef>
              <a:buSzPct val="50000"/>
              <a:buBlip>
                <a:blip r:embed="rId3"/>
              </a:buBlip>
              <a:defRPr i="0" spc="0" sz="4500"/>
            </a:pPr>
            <a:r>
              <a:t>Conjunto de informações armazenas e ordenadas para consulta imediata por meio de um palavra-chave (Primary key)</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Linha"/>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74" name="Programação EM LINGUAGEM SQL  - exemplos"/>
          <p:cNvSpPr txBox="1"/>
          <p:nvPr>
            <p:ph type="title"/>
          </p:nvPr>
        </p:nvSpPr>
        <p:spPr>
          <a:prstGeom prst="rect">
            <a:avLst/>
          </a:prstGeom>
        </p:spPr>
        <p:txBody>
          <a:bodyPr/>
          <a:lstStyle>
            <a:lvl1pPr defTabSz="792479">
              <a:spcBef>
                <a:spcPts val="3100"/>
              </a:spcBef>
              <a:defRPr sz="7200"/>
            </a:lvl1pPr>
          </a:lstStyle>
          <a:p>
            <a:pPr/>
            <a:r>
              <a:t>Programação EM LINGUAGEM SQL  - exemplos</a:t>
            </a:r>
          </a:p>
        </p:txBody>
      </p:sp>
      <p:pic>
        <p:nvPicPr>
          <p:cNvPr id="175" name="Galeria de imagens" descr="Galeria de imagens"/>
          <p:cNvPicPr>
            <a:picLocks noChangeAspect="1"/>
          </p:cNvPicPr>
          <p:nvPr/>
        </p:nvPicPr>
        <p:blipFill>
          <a:blip r:embed="rId2">
            <a:extLst/>
          </a:blip>
          <a:srcRect l="4615" t="0" r="4615" b="0"/>
          <a:stretch>
            <a:fillRect/>
          </a:stretch>
        </p:blipFill>
        <p:spPr>
          <a:xfrm>
            <a:off x="20814329" y="269718"/>
            <a:ext cx="2819509" cy="1620646"/>
          </a:xfrm>
          <a:prstGeom prst="rect">
            <a:avLst/>
          </a:prstGeom>
          <a:ln w="12700">
            <a:miter lim="400000"/>
          </a:ln>
        </p:spPr>
      </p:pic>
      <p:pic>
        <p:nvPicPr>
          <p:cNvPr id="176" name="Imagem" descr="Imagem"/>
          <p:cNvPicPr>
            <a:picLocks noChangeAspect="1"/>
          </p:cNvPicPr>
          <p:nvPr/>
        </p:nvPicPr>
        <p:blipFill>
          <a:blip r:embed="rId3">
            <a:extLst/>
          </a:blip>
          <a:stretch>
            <a:fillRect/>
          </a:stretch>
        </p:blipFill>
        <p:spPr>
          <a:xfrm>
            <a:off x="1573085" y="2919538"/>
            <a:ext cx="9258394" cy="5092117"/>
          </a:xfrm>
          <a:prstGeom prst="rect">
            <a:avLst/>
          </a:prstGeom>
          <a:ln w="12700">
            <a:miter lim="400000"/>
          </a:ln>
        </p:spPr>
      </p:pic>
      <p:pic>
        <p:nvPicPr>
          <p:cNvPr id="177" name="Imagem" descr="Imagem"/>
          <p:cNvPicPr>
            <a:picLocks noChangeAspect="1"/>
          </p:cNvPicPr>
          <p:nvPr/>
        </p:nvPicPr>
        <p:blipFill>
          <a:blip r:embed="rId4">
            <a:extLst/>
          </a:blip>
          <a:stretch>
            <a:fillRect/>
          </a:stretch>
        </p:blipFill>
        <p:spPr>
          <a:xfrm>
            <a:off x="13755786" y="1571350"/>
            <a:ext cx="10123138" cy="5694265"/>
          </a:xfrm>
          <a:prstGeom prst="rect">
            <a:avLst/>
          </a:prstGeom>
          <a:ln w="12700">
            <a:miter lim="400000"/>
          </a:ln>
        </p:spPr>
      </p:pic>
      <p:pic>
        <p:nvPicPr>
          <p:cNvPr id="178" name="Imagem" descr="Imagem"/>
          <p:cNvPicPr>
            <a:picLocks noChangeAspect="1"/>
          </p:cNvPicPr>
          <p:nvPr/>
        </p:nvPicPr>
        <p:blipFill>
          <a:blip r:embed="rId5">
            <a:extLst/>
          </a:blip>
          <a:stretch>
            <a:fillRect/>
          </a:stretch>
        </p:blipFill>
        <p:spPr>
          <a:xfrm>
            <a:off x="1322578" y="5808386"/>
            <a:ext cx="10605923" cy="7070616"/>
          </a:xfrm>
          <a:prstGeom prst="rect">
            <a:avLst/>
          </a:prstGeom>
          <a:ln w="12700">
            <a:miter lim="400000"/>
          </a:ln>
        </p:spPr>
      </p:pic>
      <p:pic>
        <p:nvPicPr>
          <p:cNvPr id="179" name="Imagem" descr="Imagem"/>
          <p:cNvPicPr>
            <a:picLocks noChangeAspect="1"/>
          </p:cNvPicPr>
          <p:nvPr/>
        </p:nvPicPr>
        <p:blipFill>
          <a:blip r:embed="rId6">
            <a:extLst/>
          </a:blip>
          <a:stretch>
            <a:fillRect/>
          </a:stretch>
        </p:blipFill>
        <p:spPr>
          <a:xfrm>
            <a:off x="12921390" y="6911644"/>
            <a:ext cx="9715501" cy="486410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Modelo Relacional"/>
          <p:cNvSpPr txBox="1"/>
          <p:nvPr>
            <p:ph type="title"/>
          </p:nvPr>
        </p:nvSpPr>
        <p:spPr>
          <a:xfrm>
            <a:off x="1016000" y="933450"/>
            <a:ext cx="22352000" cy="7073900"/>
          </a:xfrm>
          <a:prstGeom prst="rect">
            <a:avLst/>
          </a:prstGeom>
        </p:spPr>
        <p:txBody>
          <a:bodyPr/>
          <a:lstStyle/>
          <a:p>
            <a:pPr/>
            <a:r>
              <a:t>Modelo Relacional</a:t>
            </a:r>
          </a:p>
        </p:txBody>
      </p:sp>
      <p:pic>
        <p:nvPicPr>
          <p:cNvPr id="182" name="Galeria de imagens" descr="Galeria de imagens"/>
          <p:cNvPicPr>
            <a:picLocks noChangeAspect="1"/>
          </p:cNvPicPr>
          <p:nvPr/>
        </p:nvPicPr>
        <p:blipFill>
          <a:blip r:embed="rId2">
            <a:extLst/>
          </a:blip>
          <a:srcRect l="4615" t="0" r="4615" b="0"/>
          <a:stretch>
            <a:fillRect/>
          </a:stretch>
        </p:blipFill>
        <p:spPr>
          <a:xfrm>
            <a:off x="21010748" y="634496"/>
            <a:ext cx="2819509" cy="1620646"/>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New_Template9">
  <a:themeElements>
    <a:clrScheme name="New_Template9">
      <a:dk1>
        <a:srgbClr val="5C5C5C"/>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DIN Condensed Bold"/>
        <a:ea typeface="DIN Condensed Bold"/>
        <a:cs typeface="DIN Condensed Bold"/>
      </a:majorFont>
      <a:minorFont>
        <a:latin typeface="DIN Condensed Bold"/>
        <a:ea typeface="DIN Condensed Bold"/>
        <a:cs typeface="DIN Condensed Bold"/>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FFFFFF"/>
            </a:solidFill>
            <a:effectLst/>
            <a:uFillTx/>
            <a:latin typeface="DIN Alternate Bold"/>
            <a:ea typeface="DIN Alternate Bold"/>
            <a:cs typeface="DIN Alternate Bold"/>
            <a:sym typeface="DIN Alternate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9">
  <a:themeElements>
    <a:clrScheme name="New_Template9">
      <a:dk1>
        <a:srgbClr val="000000"/>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DIN Condensed Bold"/>
        <a:ea typeface="DIN Condensed Bold"/>
        <a:cs typeface="DIN Condensed Bold"/>
      </a:majorFont>
      <a:minorFont>
        <a:latin typeface="DIN Condensed Bold"/>
        <a:ea typeface="DIN Condensed Bold"/>
        <a:cs typeface="DIN Condensed Bold"/>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FFFFFF"/>
            </a:solidFill>
            <a:effectLst/>
            <a:uFillTx/>
            <a:latin typeface="DIN Alternate Bold"/>
            <a:ea typeface="DIN Alternate Bold"/>
            <a:cs typeface="DIN Alternate Bold"/>
            <a:sym typeface="DIN Alternate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F33391B73DDC3D47ADEF1F7D53836D4A" ma:contentTypeVersion="9" ma:contentTypeDescription="Criar um novo documento." ma:contentTypeScope="" ma:versionID="c5a08416fed75a51523ada3f308559b1">
  <xsd:schema xmlns:xsd="http://www.w3.org/2001/XMLSchema" xmlns:xs="http://www.w3.org/2001/XMLSchema" xmlns:p="http://schemas.microsoft.com/office/2006/metadata/properties" xmlns:ns2="04138801-cf08-4b78-8ddb-d722cdb22ba7" xmlns:ns3="b0615d51-1b5b-4af8-9751-20fec560946e" targetNamespace="http://schemas.microsoft.com/office/2006/metadata/properties" ma:root="true" ma:fieldsID="defb968d941b5091e40893689c4448a1" ns2:_="" ns3:_="">
    <xsd:import namespace="04138801-cf08-4b78-8ddb-d722cdb22ba7"/>
    <xsd:import namespace="b0615d51-1b5b-4af8-9751-20fec560946e"/>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4138801-cf08-4b78-8ddb-d722cdb22ba7"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Etiquetas de Imagem" ma:readOnly="false" ma:fieldId="{5cf76f15-5ced-4ddc-b409-7134ff3c332f}" ma:taxonomyMulti="true" ma:sspId="f561c7a7-02ae-4874-a2c5-b757c263c918"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0615d51-1b5b-4af8-9751-20fec560946e"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ac4aecb5-00be-4863-82a1-af32a08d60a4}" ma:internalName="TaxCatchAll" ma:showField="CatchAllData" ma:web="b0615d51-1b5b-4af8-9751-20fec560946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4138801-cf08-4b78-8ddb-d722cdb22ba7">
      <Terms xmlns="http://schemas.microsoft.com/office/infopath/2007/PartnerControls"/>
    </lcf76f155ced4ddcb4097134ff3c332f>
    <TaxCatchAll xmlns="b0615d51-1b5b-4af8-9751-20fec560946e" xsi:nil="true"/>
  </documentManagement>
</p:properties>
</file>

<file path=customXml/itemProps1.xml><?xml version="1.0" encoding="utf-8"?>
<ds:datastoreItem xmlns:ds="http://schemas.openxmlformats.org/officeDocument/2006/customXml" ds:itemID="{E9292F32-09F0-469E-9A17-06BA0682F314}"/>
</file>

<file path=customXml/itemProps2.xml><?xml version="1.0" encoding="utf-8"?>
<ds:datastoreItem xmlns:ds="http://schemas.openxmlformats.org/officeDocument/2006/customXml" ds:itemID="{71ECDAED-DD44-464C-BB3E-39F170A9E907}"/>
</file>

<file path=customXml/itemProps3.xml><?xml version="1.0" encoding="utf-8"?>
<ds:datastoreItem xmlns:ds="http://schemas.openxmlformats.org/officeDocument/2006/customXml" ds:itemID="{9852903F-D13B-4373-BC6D-BB107739E64A}"/>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0x010100F33391B73DDC3D47ADEF1F7D53836D4A</vt:lpwstr>
  </property>
</Properties>
</file>